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305" r:id="rId3"/>
    <p:sldId id="277" r:id="rId4"/>
    <p:sldId id="279" r:id="rId5"/>
    <p:sldId id="302" r:id="rId6"/>
    <p:sldId id="303" r:id="rId7"/>
    <p:sldId id="286" r:id="rId8"/>
    <p:sldId id="287" r:id="rId9"/>
    <p:sldId id="288" r:id="rId10"/>
    <p:sldId id="304" r:id="rId11"/>
    <p:sldId id="294" r:id="rId12"/>
    <p:sldId id="315" r:id="rId13"/>
    <p:sldId id="314" r:id="rId14"/>
    <p:sldId id="306" r:id="rId15"/>
    <p:sldId id="307" r:id="rId16"/>
    <p:sldId id="308" r:id="rId17"/>
    <p:sldId id="297" r:id="rId18"/>
    <p:sldId id="313" r:id="rId19"/>
    <p:sldId id="310" r:id="rId20"/>
    <p:sldId id="311" r:id="rId21"/>
    <p:sldId id="309" r:id="rId22"/>
    <p:sldId id="256" r:id="rId23"/>
    <p:sldId id="257"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99" r:id="rId38"/>
    <p:sldId id="271" r:id="rId39"/>
    <p:sldId id="272" r:id="rId40"/>
    <p:sldId id="273" r:id="rId41"/>
    <p:sldId id="274" r:id="rId42"/>
    <p:sldId id="300" r:id="rId43"/>
    <p:sldId id="275" r:id="rId4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UPO-SS" initials="G" lastIdx="1" clrIdx="0">
    <p:extLst>
      <p:ext uri="{19B8F6BF-5375-455C-9EA6-DF929625EA0E}">
        <p15:presenceInfo xmlns:p15="http://schemas.microsoft.com/office/powerpoint/2012/main" userId="GRUPO-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41" y="-15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90AE5E-52A4-54B4-BCC3-2A8458535B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47459E5-C57D-1C06-5E06-088F31250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9DC4AAB-10B7-A4C1-671E-B87B319C2D47}"/>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162716ED-E771-496D-2148-36AF46777EC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A237B6B-B8DB-230F-78A0-981F34BC1A8F}"/>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1477186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E73738-8801-9D99-786A-496000D8AFA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0818477-28FC-E126-C1EF-67B1C983C2D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7A0E047-3982-3660-70A0-A11993324825}"/>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1CDD3FA2-D541-ADF2-1E5D-2C90D21A29F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542E485-70EF-4053-06AF-855A7A4DD359}"/>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132688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32CA3-E9FA-65CE-F7F0-848C8BFA574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B490947-3C0E-1C7F-CA9A-472B4271F5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68A66FC-221A-FCBC-36A7-B2A7E63A2412}"/>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B66FF315-27C7-3410-3CC4-C01CF93A3C3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DC4C350-7CD2-8553-7B01-7C86C483E09A}"/>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3000614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D92ED1-045B-20BD-C933-1407F4B2D5B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831FC42-787F-F265-1399-2ABF4BCE9C0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A0AE3CA1-8E72-CAD5-AAB1-47D46CE4B2F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43D27F55-0737-7C5F-B1A9-9A6002B0110F}"/>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6" name="Marcador de pie de página 5">
            <a:extLst>
              <a:ext uri="{FF2B5EF4-FFF2-40B4-BE49-F238E27FC236}">
                <a16:creationId xmlns:a16="http://schemas.microsoft.com/office/drawing/2014/main" id="{3E3137E9-1BFB-A6EB-7B2D-34D9C220509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8A2B447-FD3D-2429-67C4-17E4EE556EF4}"/>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820427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711D0-5627-285E-12AC-64D2D3A7EC2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AEEDDC5-5430-5788-3A85-2CF021061B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49EE1F-898D-0E3B-A4E0-CE91C19A7D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AD07841-7A82-FF04-02F7-FDC001C801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B2CE190-E8AF-9A79-714C-13A612E511E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9607F6E-DA6B-BBD6-2DE2-0F05228CB720}"/>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8" name="Marcador de pie de página 7">
            <a:extLst>
              <a:ext uri="{FF2B5EF4-FFF2-40B4-BE49-F238E27FC236}">
                <a16:creationId xmlns:a16="http://schemas.microsoft.com/office/drawing/2014/main" id="{02D94486-3170-1491-CA09-2856F6F3A908}"/>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8B88A442-FF90-BD3D-1C5F-5ED29BF48010}"/>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341023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3A0230-F1BE-335F-BB5F-A7E61809852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141AEC1-83FE-22A3-4064-1B0E61FACA75}"/>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4" name="Marcador de pie de página 3">
            <a:extLst>
              <a:ext uri="{FF2B5EF4-FFF2-40B4-BE49-F238E27FC236}">
                <a16:creationId xmlns:a16="http://schemas.microsoft.com/office/drawing/2014/main" id="{C91D70D6-6CB2-D5AD-F79D-0644AACDBAC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FAD114E-C409-FDF7-6A7D-775856E11AE7}"/>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1668582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313FCBD-22EC-2CC2-33A1-59541922E051}"/>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3" name="Marcador de pie de página 2">
            <a:extLst>
              <a:ext uri="{FF2B5EF4-FFF2-40B4-BE49-F238E27FC236}">
                <a16:creationId xmlns:a16="http://schemas.microsoft.com/office/drawing/2014/main" id="{90F5B7D8-2060-04FC-31A0-35700904FDCC}"/>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7DF975C-40FB-F84A-7F6C-038845DFFD86}"/>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3757989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46FD0A-CB1C-80F0-91A6-599B80CF04A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0472F09-9239-41EF-579C-9FC05D7015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CD12B99A-DE94-CF38-B9FA-1B87CFE31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D1E7639-4A5A-ED69-128A-0FD7FF63A005}"/>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6" name="Marcador de pie de página 5">
            <a:extLst>
              <a:ext uri="{FF2B5EF4-FFF2-40B4-BE49-F238E27FC236}">
                <a16:creationId xmlns:a16="http://schemas.microsoft.com/office/drawing/2014/main" id="{CDD28918-73EF-13E6-971A-DFE0ED573EA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2E55A07-4B67-76DF-BF1A-BCF5A7D0F35A}"/>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1422120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726CC0-A3BD-2BD3-FA89-A33F98A05B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873B6CD0-A85B-2F4D-4DA9-38CEF3881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71CBAF1-656B-97DD-9A8F-8867F7772A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5C49BA-D571-87E9-E02A-40CE132C635E}"/>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6" name="Marcador de pie de página 5">
            <a:extLst>
              <a:ext uri="{FF2B5EF4-FFF2-40B4-BE49-F238E27FC236}">
                <a16:creationId xmlns:a16="http://schemas.microsoft.com/office/drawing/2014/main" id="{1A2324DA-F734-6B47-6A8E-C4224FA24BA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C268688-73D0-14B3-44D5-C7610E3795A9}"/>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3753760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F99D4-A37D-E82B-F2A0-53EC8399D40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FAFE820-E1A2-2022-B3F4-42D0224EF1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E500747-8475-A7E4-7572-9BC474307D9A}"/>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EFABA186-1444-3A09-59CE-03434015C5C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6FBCD8A-4359-BA30-83BD-A900546933F0}"/>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3779102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824ACB1-E74E-BFCF-61DD-1D2080D858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33FB10B-B947-CF29-B743-0E3EAACB19D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8D4955A-2503-7F51-CEB4-74FE31F82649}"/>
              </a:ext>
            </a:extLst>
          </p:cNvPr>
          <p:cNvSpPr>
            <a:spLocks noGrp="1"/>
          </p:cNvSpPr>
          <p:nvPr>
            <p:ph type="dt" sz="half" idx="10"/>
          </p:nvPr>
        </p:nvSpPr>
        <p:spPr/>
        <p:txBody>
          <a:body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F731D8AF-EF63-1CA6-5214-8A716936DC0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618B5E3-70F4-AE1C-4979-BEA6C60B6147}"/>
              </a:ext>
            </a:extLst>
          </p:cNvPr>
          <p:cNvSpPr>
            <a:spLocks noGrp="1"/>
          </p:cNvSpPr>
          <p:nvPr>
            <p:ph type="sldNum" sz="quarter" idx="12"/>
          </p:nvPr>
        </p:nvSpPr>
        <p:spPr/>
        <p:txBody>
          <a:bodyPr/>
          <a:lstStyle/>
          <a:p>
            <a:fld id="{26C1CFF7-F14D-4B2F-BFED-ADB34041EC00}" type="slidenum">
              <a:rPr lang="es-MX" smtClean="0"/>
              <a:t>‹Nº›</a:t>
            </a:fld>
            <a:endParaRPr lang="es-MX"/>
          </a:p>
        </p:txBody>
      </p:sp>
    </p:spTree>
    <p:extLst>
      <p:ext uri="{BB962C8B-B14F-4D97-AF65-F5344CB8AC3E}">
        <p14:creationId xmlns:p14="http://schemas.microsoft.com/office/powerpoint/2010/main" val="56014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90C2FA6-C09C-8A36-5057-EDC6500565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6D08BDB-470A-FD2A-C2D9-99C7C943EA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FBBFEC8-0019-CDC7-73BE-7BAC112B36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B5E2E-9D49-4316-A261-FC22531526E1}" type="datetimeFigureOut">
              <a:rPr lang="es-MX" smtClean="0"/>
              <a:t>12/02/2025</a:t>
            </a:fld>
            <a:endParaRPr lang="es-MX"/>
          </a:p>
        </p:txBody>
      </p:sp>
      <p:sp>
        <p:nvSpPr>
          <p:cNvPr id="5" name="Marcador de pie de página 4">
            <a:extLst>
              <a:ext uri="{FF2B5EF4-FFF2-40B4-BE49-F238E27FC236}">
                <a16:creationId xmlns:a16="http://schemas.microsoft.com/office/drawing/2014/main" id="{ADFDF262-AEF8-2B04-1095-D58B3F0E44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42B8D06-5A6D-6BCE-5407-4F251D5DBA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C1CFF7-F14D-4B2F-BFED-ADB34041EC00}" type="slidenum">
              <a:rPr lang="es-MX" smtClean="0"/>
              <a:t>‹Nº›</a:t>
            </a:fld>
            <a:endParaRPr lang="es-MX"/>
          </a:p>
        </p:txBody>
      </p:sp>
    </p:spTree>
    <p:extLst>
      <p:ext uri="{BB962C8B-B14F-4D97-AF65-F5344CB8AC3E}">
        <p14:creationId xmlns:p14="http://schemas.microsoft.com/office/powerpoint/2010/main" val="3406532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svg"/><Relationship Id="rId26" Type="http://schemas.openxmlformats.org/officeDocument/2006/relationships/image" Target="../media/image25.sv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svg"/><Relationship Id="rId42" Type="http://schemas.openxmlformats.org/officeDocument/2006/relationships/image" Target="../media/image41.sv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svg"/><Relationship Id="rId20" Type="http://schemas.openxmlformats.org/officeDocument/2006/relationships/image" Target="../media/image19.svg"/><Relationship Id="rId29" Type="http://schemas.openxmlformats.org/officeDocument/2006/relationships/image" Target="../media/image28.png"/><Relationship Id="rId41"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24" Type="http://schemas.openxmlformats.org/officeDocument/2006/relationships/image" Target="../media/image23.svg"/><Relationship Id="rId32" Type="http://schemas.openxmlformats.org/officeDocument/2006/relationships/image" Target="../media/image31.svg"/><Relationship Id="rId37" Type="http://schemas.openxmlformats.org/officeDocument/2006/relationships/image" Target="../media/image36.png"/><Relationship Id="rId40" Type="http://schemas.openxmlformats.org/officeDocument/2006/relationships/image" Target="../media/image39.sv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svg"/><Relationship Id="rId36" Type="http://schemas.openxmlformats.org/officeDocument/2006/relationships/image" Target="../media/image35.svg"/><Relationship Id="rId10" Type="http://schemas.openxmlformats.org/officeDocument/2006/relationships/image" Target="../media/image9.sv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21.svg"/><Relationship Id="rId27" Type="http://schemas.openxmlformats.org/officeDocument/2006/relationships/image" Target="../media/image26.png"/><Relationship Id="rId30" Type="http://schemas.openxmlformats.org/officeDocument/2006/relationships/image" Target="../media/image29.svg"/><Relationship Id="rId35" Type="http://schemas.openxmlformats.org/officeDocument/2006/relationships/image" Target="../media/image34.png"/><Relationship Id="rId8" Type="http://schemas.openxmlformats.org/officeDocument/2006/relationships/image" Target="../media/image7.svg"/><Relationship Id="rId3" Type="http://schemas.openxmlformats.org/officeDocument/2006/relationships/image" Target="../media/image2.png"/><Relationship Id="rId12" Type="http://schemas.openxmlformats.org/officeDocument/2006/relationships/image" Target="../media/image11.sv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sv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16.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7.png"/><Relationship Id="rId3" Type="http://schemas.openxmlformats.org/officeDocument/2006/relationships/image" Target="../media/image59.png"/><Relationship Id="rId7" Type="http://schemas.openxmlformats.org/officeDocument/2006/relationships/image" Target="../media/image61.png"/><Relationship Id="rId12" Type="http://schemas.openxmlformats.org/officeDocument/2006/relationships/image" Target="../media/image6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5.png"/><Relationship Id="rId5" Type="http://schemas.openxmlformats.org/officeDocument/2006/relationships/image" Target="../media/image57.png"/><Relationship Id="rId10" Type="http://schemas.openxmlformats.org/officeDocument/2006/relationships/image" Target="../media/image64.svg"/><Relationship Id="rId4" Type="http://schemas.openxmlformats.org/officeDocument/2006/relationships/image" Target="../media/image60.svg"/><Relationship Id="rId9" Type="http://schemas.openxmlformats.org/officeDocument/2006/relationships/image" Target="../media/image63.png"/><Relationship Id="rId14" Type="http://schemas.openxmlformats.org/officeDocument/2006/relationships/image" Target="../media/image68.svg"/></Relationships>
</file>

<file path=ppt/slides/_rels/slide17.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55.png"/><Relationship Id="rId7" Type="http://schemas.openxmlformats.org/officeDocument/2006/relationships/image" Target="../media/image6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www.gob.mx/curp/"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serviciosdigitales.imss.gob.mx/gestionAsegurados-web-externo/asignacionNSS"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mailto:aarenas.familiarseguro@gmail.com" TargetMode="External"/><Relationship Id="rId2" Type="http://schemas.openxmlformats.org/officeDocument/2006/relationships/image" Target="../media/image91.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seguridadsocialcatem@gmail.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94.png"/></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3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4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mailto:seguridadsocialcatem@gmail.com" TargetMode="External"/><Relationship Id="rId7" Type="http://schemas.openxmlformats.org/officeDocument/2006/relationships/image" Target="../media/image103.svg"/><Relationship Id="rId2" Type="http://schemas.openxmlformats.org/officeDocument/2006/relationships/hyperlink" Target="mailto:aarenas.familiarseguro@gmail.com" TargetMode="External"/><Relationship Id="rId1" Type="http://schemas.openxmlformats.org/officeDocument/2006/relationships/slideLayout" Target="../slideLayouts/slideLayout1.xml"/><Relationship Id="rId6" Type="http://schemas.openxmlformats.org/officeDocument/2006/relationships/image" Target="../media/image102.png"/><Relationship Id="rId5" Type="http://schemas.microsoft.com/office/2007/relationships/hdphoto" Target="../media/hdphoto3.wdp"/><Relationship Id="rId4"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0"/>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F25B5DC9-BDAC-2272-A155-6D9D52E207BF}"/>
              </a:ext>
            </a:extLst>
          </p:cNvPr>
          <p:cNvSpPr txBox="1"/>
          <p:nvPr/>
        </p:nvSpPr>
        <p:spPr>
          <a:xfrm>
            <a:off x="2271094" y="1674191"/>
            <a:ext cx="9064487" cy="1138773"/>
          </a:xfrm>
          <a:prstGeom prst="rect">
            <a:avLst/>
          </a:prstGeom>
          <a:noFill/>
        </p:spPr>
        <p:txBody>
          <a:bodyPr wrap="square" rtlCol="0">
            <a:spAutoFit/>
          </a:bodyPr>
          <a:lstStyle/>
          <a:p>
            <a:pPr algn="ctr"/>
            <a:r>
              <a:rPr lang="es-MX" sz="4800" b="1" dirty="0">
                <a:latin typeface="Albertus Extra Bold" panose="020E0802040304020204" pitchFamily="34" charset="0"/>
              </a:rPr>
              <a:t>CONVENIO IMSS - CATEM</a:t>
            </a:r>
          </a:p>
          <a:p>
            <a:pPr algn="ctr"/>
            <a:r>
              <a:rPr lang="es-MX" sz="2000" dirty="0">
                <a:latin typeface="Albertus Extra Bold" panose="020E0802040304020204" pitchFamily="34" charset="0"/>
              </a:rPr>
              <a:t>INCORPORACIÓN DE TRABAJADOR INDEPENDIENTE AL IMSS</a:t>
            </a:r>
          </a:p>
        </p:txBody>
      </p:sp>
      <p:pic>
        <p:nvPicPr>
          <p:cNvPr id="7" name="Imagen 6">
            <a:extLst>
              <a:ext uri="{FF2B5EF4-FFF2-40B4-BE49-F238E27FC236}">
                <a16:creationId xmlns:a16="http://schemas.microsoft.com/office/drawing/2014/main" id="{5339C3A6-7FED-7108-B0AB-F9D90D344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975" y="3905697"/>
            <a:ext cx="3344724" cy="2769584"/>
          </a:xfrm>
          <a:prstGeom prst="rect">
            <a:avLst/>
          </a:prstGeom>
        </p:spPr>
      </p:pic>
    </p:spTree>
    <p:extLst>
      <p:ext uri="{BB962C8B-B14F-4D97-AF65-F5344CB8AC3E}">
        <p14:creationId xmlns:p14="http://schemas.microsoft.com/office/powerpoint/2010/main" val="2523996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321B387E-7109-24C2-FE5B-D694F1B92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5" name="CuadroTexto 4">
            <a:extLst>
              <a:ext uri="{FF2B5EF4-FFF2-40B4-BE49-F238E27FC236}">
                <a16:creationId xmlns:a16="http://schemas.microsoft.com/office/drawing/2014/main" id="{1C72EEDD-0461-E895-48AA-4C6EDECDAABA}"/>
              </a:ext>
            </a:extLst>
          </p:cNvPr>
          <p:cNvSpPr txBox="1"/>
          <p:nvPr/>
        </p:nvSpPr>
        <p:spPr>
          <a:xfrm>
            <a:off x="1840096" y="2274838"/>
            <a:ext cx="9489749" cy="2308324"/>
          </a:xfrm>
          <a:prstGeom prst="rect">
            <a:avLst/>
          </a:prstGeom>
          <a:noFill/>
        </p:spPr>
        <p:txBody>
          <a:bodyPr wrap="square" rtlCol="0">
            <a:spAutoFit/>
          </a:bodyPr>
          <a:lstStyle/>
          <a:p>
            <a:pPr algn="ctr"/>
            <a:r>
              <a:rPr lang="es-ES" sz="4800" b="1" dirty="0">
                <a:latin typeface="Albertus Extra Bold" panose="020E0802040304020204" pitchFamily="34" charset="0"/>
              </a:rPr>
              <a:t>E</a:t>
            </a:r>
            <a:r>
              <a:rPr lang="es-MX" sz="4800" b="1" dirty="0">
                <a:latin typeface="Albertus Extra Bold" panose="020E0802040304020204" pitchFamily="34" charset="0"/>
              </a:rPr>
              <a:t>L CONVENIO </a:t>
            </a:r>
          </a:p>
          <a:p>
            <a:pPr algn="ctr"/>
            <a:r>
              <a:rPr lang="es-MX" sz="4800" b="1" dirty="0">
                <a:latin typeface="Albertus Extra Bold" panose="020E0802040304020204" pitchFamily="34" charset="0"/>
              </a:rPr>
              <a:t>IMSS – CATEM ES UNICO Y EXCLUSIVO.</a:t>
            </a:r>
          </a:p>
        </p:txBody>
      </p:sp>
    </p:spTree>
    <p:extLst>
      <p:ext uri="{BB962C8B-B14F-4D97-AF65-F5344CB8AC3E}">
        <p14:creationId xmlns:p14="http://schemas.microsoft.com/office/powerpoint/2010/main" val="417316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0"/>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5494EE5-88EC-6E31-25C6-408CBD500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6" name="CuadroTexto 5">
            <a:extLst>
              <a:ext uri="{FF2B5EF4-FFF2-40B4-BE49-F238E27FC236}">
                <a16:creationId xmlns:a16="http://schemas.microsoft.com/office/drawing/2014/main" id="{BE08A24C-E52F-7E75-5B61-E36A3C8FE35B}"/>
              </a:ext>
            </a:extLst>
          </p:cNvPr>
          <p:cNvSpPr txBox="1"/>
          <p:nvPr/>
        </p:nvSpPr>
        <p:spPr>
          <a:xfrm>
            <a:off x="1894297" y="1374689"/>
            <a:ext cx="9064487" cy="4832092"/>
          </a:xfrm>
          <a:prstGeom prst="rect">
            <a:avLst/>
          </a:prstGeom>
          <a:noFill/>
        </p:spPr>
        <p:txBody>
          <a:bodyPr wrap="square" rtlCol="0">
            <a:spAutoFit/>
          </a:bodyPr>
          <a:lstStyle/>
          <a:p>
            <a:pPr algn="just"/>
            <a:r>
              <a:rPr lang="es-ES" sz="3200" b="1" dirty="0">
                <a:latin typeface="Albertus MT Lt" pitchFamily="2" charset="0"/>
              </a:rPr>
              <a:t>Este convenio permitirá la incorporación de cualquier condición de trabajo independiente en el país  para que pueda contar con seguridad social.</a:t>
            </a:r>
          </a:p>
          <a:p>
            <a:pPr algn="just"/>
            <a:endParaRPr lang="es-ES" sz="3200" b="1" dirty="0">
              <a:latin typeface="Albertus MT Lt" pitchFamily="2" charset="0"/>
            </a:endParaRPr>
          </a:p>
          <a:p>
            <a:pPr algn="just"/>
            <a:r>
              <a:rPr lang="es-ES" sz="3600" b="1" dirty="0">
                <a:latin typeface="Albertus MT Lt" pitchFamily="2" charset="0"/>
              </a:rPr>
              <a:t>* Oficios</a:t>
            </a:r>
          </a:p>
          <a:p>
            <a:pPr algn="just"/>
            <a:r>
              <a:rPr lang="es-ES" sz="3600" b="1" dirty="0">
                <a:latin typeface="Albertus MT Lt" pitchFamily="2" charset="0"/>
              </a:rPr>
              <a:t>* Profesiones</a:t>
            </a:r>
          </a:p>
          <a:p>
            <a:pPr algn="just"/>
            <a:r>
              <a:rPr lang="es-ES" sz="3600" b="1" dirty="0">
                <a:latin typeface="Albertus MT Lt" pitchFamily="2" charset="0"/>
              </a:rPr>
              <a:t>* Adultos mayores </a:t>
            </a:r>
          </a:p>
          <a:p>
            <a:pPr algn="just"/>
            <a:r>
              <a:rPr lang="es-ES" sz="3600" b="1" dirty="0">
                <a:latin typeface="Albertus MT Lt" pitchFamily="2" charset="0"/>
              </a:rPr>
              <a:t>* Mexicanas y mexicanos en el extranjero.</a:t>
            </a:r>
          </a:p>
          <a:p>
            <a:pPr algn="just"/>
            <a:endParaRPr lang="es-MX" sz="3600" b="1" dirty="0">
              <a:latin typeface="Albertus MT Lt" pitchFamily="2" charset="0"/>
            </a:endParaRPr>
          </a:p>
        </p:txBody>
      </p:sp>
      <p:pic>
        <p:nvPicPr>
          <p:cNvPr id="4" name="Gráfico 3" descr="Mujer artista con relleno sólido">
            <a:extLst>
              <a:ext uri="{FF2B5EF4-FFF2-40B4-BE49-F238E27FC236}">
                <a16:creationId xmlns:a16="http://schemas.microsoft.com/office/drawing/2014/main" id="{912B94D3-E35D-A00B-B1E6-1EDF1BD2E8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26581" y="5774076"/>
            <a:ext cx="914400" cy="914400"/>
          </a:xfrm>
          <a:prstGeom prst="rect">
            <a:avLst/>
          </a:prstGeom>
        </p:spPr>
      </p:pic>
      <p:pic>
        <p:nvPicPr>
          <p:cNvPr id="8" name="Gráfico 7" descr="Hombre chef con relleno sólido">
            <a:extLst>
              <a:ext uri="{FF2B5EF4-FFF2-40B4-BE49-F238E27FC236}">
                <a16:creationId xmlns:a16="http://schemas.microsoft.com/office/drawing/2014/main" id="{C564AF68-4BAA-3F60-FCEE-25FCEBFEFC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21511" y="5774076"/>
            <a:ext cx="914400" cy="914400"/>
          </a:xfrm>
          <a:prstGeom prst="rect">
            <a:avLst/>
          </a:prstGeom>
        </p:spPr>
      </p:pic>
      <p:pic>
        <p:nvPicPr>
          <p:cNvPr id="10" name="Gráfico 9" descr="Conductora con relleno sólido">
            <a:extLst>
              <a:ext uri="{FF2B5EF4-FFF2-40B4-BE49-F238E27FC236}">
                <a16:creationId xmlns:a16="http://schemas.microsoft.com/office/drawing/2014/main" id="{E28D8AD2-A143-52B5-25FE-D523D57E71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7705" y="5764969"/>
            <a:ext cx="914400" cy="914400"/>
          </a:xfrm>
          <a:prstGeom prst="rect">
            <a:avLst/>
          </a:prstGeom>
        </p:spPr>
      </p:pic>
      <p:pic>
        <p:nvPicPr>
          <p:cNvPr id="12" name="Gráfico 11" descr="Hombre trabajador de la construcción con relleno sólido">
            <a:extLst>
              <a:ext uri="{FF2B5EF4-FFF2-40B4-BE49-F238E27FC236}">
                <a16:creationId xmlns:a16="http://schemas.microsoft.com/office/drawing/2014/main" id="{AFAF9722-2D2A-019A-FE98-72A0A3923C8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25945" y="5774076"/>
            <a:ext cx="914400" cy="914400"/>
          </a:xfrm>
          <a:prstGeom prst="rect">
            <a:avLst/>
          </a:prstGeom>
        </p:spPr>
      </p:pic>
      <p:pic>
        <p:nvPicPr>
          <p:cNvPr id="14" name="Gráfico 13" descr="Mujer disc-jockey con relleno sólido">
            <a:extLst>
              <a:ext uri="{FF2B5EF4-FFF2-40B4-BE49-F238E27FC236}">
                <a16:creationId xmlns:a16="http://schemas.microsoft.com/office/drawing/2014/main" id="{1FAA27AC-0E47-0E5B-9898-D210D5A275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44664" y="372245"/>
            <a:ext cx="914400" cy="914400"/>
          </a:xfrm>
          <a:prstGeom prst="rect">
            <a:avLst/>
          </a:prstGeom>
        </p:spPr>
      </p:pic>
      <p:pic>
        <p:nvPicPr>
          <p:cNvPr id="16" name="Gráfico 15" descr="Doctor con relleno sólido">
            <a:extLst>
              <a:ext uri="{FF2B5EF4-FFF2-40B4-BE49-F238E27FC236}">
                <a16:creationId xmlns:a16="http://schemas.microsoft.com/office/drawing/2014/main" id="{042D9963-1130-8071-625F-F5AC75953B1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625309" y="5774076"/>
            <a:ext cx="914400" cy="914400"/>
          </a:xfrm>
          <a:prstGeom prst="rect">
            <a:avLst/>
          </a:prstGeom>
        </p:spPr>
      </p:pic>
      <p:pic>
        <p:nvPicPr>
          <p:cNvPr id="18" name="Gráfico 17" descr="Mujer electricista con relleno sólido">
            <a:extLst>
              <a:ext uri="{FF2B5EF4-FFF2-40B4-BE49-F238E27FC236}">
                <a16:creationId xmlns:a16="http://schemas.microsoft.com/office/drawing/2014/main" id="{E52A5B5D-8480-2DB6-B4A9-3A911B995BA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453662" y="367705"/>
            <a:ext cx="914400" cy="914400"/>
          </a:xfrm>
          <a:prstGeom prst="rect">
            <a:avLst/>
          </a:prstGeom>
        </p:spPr>
      </p:pic>
      <p:pic>
        <p:nvPicPr>
          <p:cNvPr id="20" name="Gráfico 19" descr="Hombre granjero con relleno sólido">
            <a:extLst>
              <a:ext uri="{FF2B5EF4-FFF2-40B4-BE49-F238E27FC236}">
                <a16:creationId xmlns:a16="http://schemas.microsoft.com/office/drawing/2014/main" id="{0039B85A-1B7E-D89B-D5D1-A5E660E71C7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27631" y="5774076"/>
            <a:ext cx="914400" cy="914400"/>
          </a:xfrm>
          <a:prstGeom prst="rect">
            <a:avLst/>
          </a:prstGeom>
        </p:spPr>
      </p:pic>
      <p:pic>
        <p:nvPicPr>
          <p:cNvPr id="22" name="Gráfico 21" descr="Trabajador de oficina con relleno sólido">
            <a:extLst>
              <a:ext uri="{FF2B5EF4-FFF2-40B4-BE49-F238E27FC236}">
                <a16:creationId xmlns:a16="http://schemas.microsoft.com/office/drawing/2014/main" id="{0771CF47-A11A-C888-8FCB-45396AAD829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868095" y="362198"/>
            <a:ext cx="914400" cy="914400"/>
          </a:xfrm>
          <a:prstGeom prst="rect">
            <a:avLst/>
          </a:prstGeom>
        </p:spPr>
      </p:pic>
      <p:pic>
        <p:nvPicPr>
          <p:cNvPr id="24" name="Gráfico 23" descr="Piloto mujer con relleno sólido">
            <a:extLst>
              <a:ext uri="{FF2B5EF4-FFF2-40B4-BE49-F238E27FC236}">
                <a16:creationId xmlns:a16="http://schemas.microsoft.com/office/drawing/2014/main" id="{9AA803E0-E4D6-B306-4B26-2464E095BE6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627779" y="5768569"/>
            <a:ext cx="914400" cy="914400"/>
          </a:xfrm>
          <a:prstGeom prst="rect">
            <a:avLst/>
          </a:prstGeom>
        </p:spPr>
      </p:pic>
      <p:pic>
        <p:nvPicPr>
          <p:cNvPr id="26" name="Gráfico 25" descr="Profesor con relleno sólido">
            <a:extLst>
              <a:ext uri="{FF2B5EF4-FFF2-40B4-BE49-F238E27FC236}">
                <a16:creationId xmlns:a16="http://schemas.microsoft.com/office/drawing/2014/main" id="{D559B3AF-D7EB-74CF-B845-4FF4E3DE5EB2}"/>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218237" y="371903"/>
            <a:ext cx="914400" cy="914400"/>
          </a:xfrm>
          <a:prstGeom prst="rect">
            <a:avLst/>
          </a:prstGeom>
        </p:spPr>
      </p:pic>
      <p:pic>
        <p:nvPicPr>
          <p:cNvPr id="28" name="Gráfico 27" descr="Hombre programador con relleno sólido">
            <a:extLst>
              <a:ext uri="{FF2B5EF4-FFF2-40B4-BE49-F238E27FC236}">
                <a16:creationId xmlns:a16="http://schemas.microsoft.com/office/drawing/2014/main" id="{D84977E8-55F0-4AFE-77D9-21A08DAB289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967285" y="362198"/>
            <a:ext cx="914400" cy="914400"/>
          </a:xfrm>
          <a:prstGeom prst="rect">
            <a:avLst/>
          </a:prstGeom>
        </p:spPr>
      </p:pic>
      <p:pic>
        <p:nvPicPr>
          <p:cNvPr id="30" name="Gráfico 29" descr="Hombre científico con relleno sólido">
            <a:extLst>
              <a:ext uri="{FF2B5EF4-FFF2-40B4-BE49-F238E27FC236}">
                <a16:creationId xmlns:a16="http://schemas.microsoft.com/office/drawing/2014/main" id="{35B449D3-839E-A76A-C9A2-14407128FD42}"/>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6227217" y="5764969"/>
            <a:ext cx="914400" cy="914400"/>
          </a:xfrm>
          <a:prstGeom prst="rect">
            <a:avLst/>
          </a:prstGeom>
        </p:spPr>
      </p:pic>
      <p:pic>
        <p:nvPicPr>
          <p:cNvPr id="32" name="Gráfico 31" descr="Veterinaria con relleno sólido">
            <a:extLst>
              <a:ext uri="{FF2B5EF4-FFF2-40B4-BE49-F238E27FC236}">
                <a16:creationId xmlns:a16="http://schemas.microsoft.com/office/drawing/2014/main" id="{3C924EEA-6ED8-7C9B-582C-EDCAF832FBC6}"/>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5662660" y="371903"/>
            <a:ext cx="914400" cy="914400"/>
          </a:xfrm>
          <a:prstGeom prst="rect">
            <a:avLst/>
          </a:prstGeom>
        </p:spPr>
      </p:pic>
      <p:pic>
        <p:nvPicPr>
          <p:cNvPr id="34" name="Gráfico 33" descr="Camarero con relleno sólido">
            <a:extLst>
              <a:ext uri="{FF2B5EF4-FFF2-40B4-BE49-F238E27FC236}">
                <a16:creationId xmlns:a16="http://schemas.microsoft.com/office/drawing/2014/main" id="{C8FDC8EA-D90A-20A8-7253-F102BFE6856F}"/>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7427853" y="5764969"/>
            <a:ext cx="914400" cy="914400"/>
          </a:xfrm>
          <a:prstGeom prst="rect">
            <a:avLst/>
          </a:prstGeom>
        </p:spPr>
      </p:pic>
      <p:pic>
        <p:nvPicPr>
          <p:cNvPr id="36" name="Gráfico 35" descr="Soldador con relleno sólido">
            <a:extLst>
              <a:ext uri="{FF2B5EF4-FFF2-40B4-BE49-F238E27FC236}">
                <a16:creationId xmlns:a16="http://schemas.microsoft.com/office/drawing/2014/main" id="{DCF8C446-4E31-201B-5C15-93FF94AA9C60}"/>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2035666" y="367705"/>
            <a:ext cx="914400" cy="914400"/>
          </a:xfrm>
          <a:prstGeom prst="rect">
            <a:avLst/>
          </a:prstGeom>
        </p:spPr>
      </p:pic>
      <p:pic>
        <p:nvPicPr>
          <p:cNvPr id="46" name="Gráfico 45" descr="Perfil de mujer con relleno sólido">
            <a:extLst>
              <a:ext uri="{FF2B5EF4-FFF2-40B4-BE49-F238E27FC236}">
                <a16:creationId xmlns:a16="http://schemas.microsoft.com/office/drawing/2014/main" id="{13FDBAF5-78CB-6F5E-4A25-3939FD6C7752}"/>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8232314" y="3157144"/>
            <a:ext cx="914400" cy="914400"/>
          </a:xfrm>
          <a:prstGeom prst="rect">
            <a:avLst/>
          </a:prstGeom>
        </p:spPr>
      </p:pic>
      <p:pic>
        <p:nvPicPr>
          <p:cNvPr id="48" name="Gráfico 47" descr="Perfil de hombre con relleno sólido">
            <a:extLst>
              <a:ext uri="{FF2B5EF4-FFF2-40B4-BE49-F238E27FC236}">
                <a16:creationId xmlns:a16="http://schemas.microsoft.com/office/drawing/2014/main" id="{71F9B064-68E4-848F-0072-93C154C5B0FE}"/>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050381" y="3068433"/>
            <a:ext cx="914400" cy="914400"/>
          </a:xfrm>
          <a:prstGeom prst="rect">
            <a:avLst/>
          </a:prstGeom>
        </p:spPr>
      </p:pic>
      <p:pic>
        <p:nvPicPr>
          <p:cNvPr id="50" name="Gráfico 49" descr="Mujer con bastón con relleno sólido">
            <a:extLst>
              <a:ext uri="{FF2B5EF4-FFF2-40B4-BE49-F238E27FC236}">
                <a16:creationId xmlns:a16="http://schemas.microsoft.com/office/drawing/2014/main" id="{DC9895D7-58EF-C245-172F-D7A34A3FE404}"/>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7405103" y="3979424"/>
            <a:ext cx="914400" cy="914400"/>
          </a:xfrm>
          <a:prstGeom prst="rect">
            <a:avLst/>
          </a:prstGeom>
        </p:spPr>
      </p:pic>
      <p:pic>
        <p:nvPicPr>
          <p:cNvPr id="52" name="Gráfico 51" descr="Hombre con bastón con relleno sólido">
            <a:extLst>
              <a:ext uri="{FF2B5EF4-FFF2-40B4-BE49-F238E27FC236}">
                <a16:creationId xmlns:a16="http://schemas.microsoft.com/office/drawing/2014/main" id="{28E72876-1005-9123-F50B-C29DCD3BD043}"/>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9232089" y="4020435"/>
            <a:ext cx="914400" cy="914400"/>
          </a:xfrm>
          <a:prstGeom prst="rect">
            <a:avLst/>
          </a:prstGeom>
        </p:spPr>
      </p:pic>
    </p:spTree>
    <p:extLst>
      <p:ext uri="{BB962C8B-B14F-4D97-AF65-F5344CB8AC3E}">
        <p14:creationId xmlns:p14="http://schemas.microsoft.com/office/powerpoint/2010/main" val="2172412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321B387E-7109-24C2-FE5B-D694F1B92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5" name="CuadroTexto 4">
            <a:extLst>
              <a:ext uri="{FF2B5EF4-FFF2-40B4-BE49-F238E27FC236}">
                <a16:creationId xmlns:a16="http://schemas.microsoft.com/office/drawing/2014/main" id="{1C72EEDD-0461-E895-48AA-4C6EDECDAABA}"/>
              </a:ext>
            </a:extLst>
          </p:cNvPr>
          <p:cNvSpPr txBox="1"/>
          <p:nvPr/>
        </p:nvSpPr>
        <p:spPr>
          <a:xfrm>
            <a:off x="1840096" y="2274838"/>
            <a:ext cx="9489749" cy="3046988"/>
          </a:xfrm>
          <a:prstGeom prst="rect">
            <a:avLst/>
          </a:prstGeom>
          <a:noFill/>
        </p:spPr>
        <p:txBody>
          <a:bodyPr wrap="square" rtlCol="0">
            <a:spAutoFit/>
          </a:bodyPr>
          <a:lstStyle/>
          <a:p>
            <a:pPr algn="ctr"/>
            <a:r>
              <a:rPr lang="es-MX" sz="4800" b="1" dirty="0">
                <a:latin typeface="Albertus Extra Bold" panose="020E0802040304020204" pitchFamily="34" charset="0"/>
              </a:rPr>
              <a:t>BENEFICIOS CONVENIO CATEM - IMSS</a:t>
            </a:r>
          </a:p>
          <a:p>
            <a:pPr algn="ctr"/>
            <a:r>
              <a:rPr lang="es-MX" sz="4800" b="1" dirty="0">
                <a:latin typeface="Albertus Extra Bold" panose="020E0802040304020204" pitchFamily="34" charset="0"/>
              </a:rPr>
              <a:t>TRABAJADOR INDEPENDIENTE</a:t>
            </a:r>
          </a:p>
        </p:txBody>
      </p:sp>
    </p:spTree>
    <p:extLst>
      <p:ext uri="{BB962C8B-B14F-4D97-AF65-F5344CB8AC3E}">
        <p14:creationId xmlns:p14="http://schemas.microsoft.com/office/powerpoint/2010/main" val="2662561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321B387E-7109-24C2-FE5B-D694F1B92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5" name="CuadroTexto 4">
            <a:extLst>
              <a:ext uri="{FF2B5EF4-FFF2-40B4-BE49-F238E27FC236}">
                <a16:creationId xmlns:a16="http://schemas.microsoft.com/office/drawing/2014/main" id="{1C72EEDD-0461-E895-48AA-4C6EDECDAABA}"/>
              </a:ext>
            </a:extLst>
          </p:cNvPr>
          <p:cNvSpPr txBox="1"/>
          <p:nvPr/>
        </p:nvSpPr>
        <p:spPr>
          <a:xfrm>
            <a:off x="1959365" y="2050472"/>
            <a:ext cx="9489749" cy="3908762"/>
          </a:xfrm>
          <a:prstGeom prst="rect">
            <a:avLst/>
          </a:prstGeom>
          <a:noFill/>
        </p:spPr>
        <p:txBody>
          <a:bodyPr wrap="square" rtlCol="0">
            <a:spAutoFit/>
          </a:bodyPr>
          <a:lstStyle/>
          <a:p>
            <a:pPr marL="457200" indent="-457200" algn="ctr">
              <a:buFont typeface="Wingdings" panose="05000000000000000000" pitchFamily="2" charset="2"/>
              <a:buChar char="v"/>
            </a:pPr>
            <a:r>
              <a:rPr lang="es-ES" sz="3600" b="1" dirty="0">
                <a:latin typeface="Albertus Extra Bold" panose="020E0802040304020204" pitchFamily="34" charset="0"/>
              </a:rPr>
              <a:t>No se requiere ningún documento físico, solo se debe llenar un Excel con sus datos personales.</a:t>
            </a:r>
          </a:p>
          <a:p>
            <a:pPr algn="ctr"/>
            <a:endParaRPr lang="es-ES" sz="3600" b="1" dirty="0">
              <a:latin typeface="Albertus Extra Bold" panose="020E0802040304020204" pitchFamily="34" charset="0"/>
            </a:endParaRPr>
          </a:p>
          <a:p>
            <a:pPr marL="457200" indent="-457200" algn="ctr">
              <a:buFont typeface="Wingdings" panose="05000000000000000000" pitchFamily="2" charset="2"/>
              <a:buChar char="v"/>
            </a:pPr>
            <a:r>
              <a:rPr lang="es-ES" sz="3600" b="1" dirty="0">
                <a:latin typeface="Albertus Extra Bold" panose="020E0802040304020204" pitchFamily="34" charset="0"/>
              </a:rPr>
              <a:t>No se requiere que estén dados de alta en hacienda.</a:t>
            </a:r>
          </a:p>
          <a:p>
            <a:pPr algn="ctr"/>
            <a:endParaRPr lang="es-ES" sz="3200" b="1" dirty="0">
              <a:latin typeface="Albertus Extra Bold" panose="020E0802040304020204" pitchFamily="34" charset="0"/>
            </a:endParaRPr>
          </a:p>
        </p:txBody>
      </p:sp>
      <p:pic>
        <p:nvPicPr>
          <p:cNvPr id="6" name="Gráfico 5" descr="Lista con relleno sólido">
            <a:extLst>
              <a:ext uri="{FF2B5EF4-FFF2-40B4-BE49-F238E27FC236}">
                <a16:creationId xmlns:a16="http://schemas.microsoft.com/office/drawing/2014/main" id="{512014F1-2F6E-AD0B-E02A-7F24008708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40095" y="402864"/>
            <a:ext cx="1605470" cy="1605470"/>
          </a:xfrm>
          <a:prstGeom prst="rect">
            <a:avLst/>
          </a:prstGeom>
        </p:spPr>
      </p:pic>
      <p:pic>
        <p:nvPicPr>
          <p:cNvPr id="8" name="Gráfico 7" descr="Portátil con relleno sólido">
            <a:extLst>
              <a:ext uri="{FF2B5EF4-FFF2-40B4-BE49-F238E27FC236}">
                <a16:creationId xmlns:a16="http://schemas.microsoft.com/office/drawing/2014/main" id="{267904E0-B4E4-E647-E1A2-CF7BA4E880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85747" y="5154386"/>
            <a:ext cx="1363367" cy="1363367"/>
          </a:xfrm>
          <a:prstGeom prst="rect">
            <a:avLst/>
          </a:prstGeom>
        </p:spPr>
      </p:pic>
    </p:spTree>
    <p:extLst>
      <p:ext uri="{BB962C8B-B14F-4D97-AF65-F5344CB8AC3E}">
        <p14:creationId xmlns:p14="http://schemas.microsoft.com/office/powerpoint/2010/main" val="3484341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321B387E-7109-24C2-FE5B-D694F1B92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5" name="CuadroTexto 4">
            <a:extLst>
              <a:ext uri="{FF2B5EF4-FFF2-40B4-BE49-F238E27FC236}">
                <a16:creationId xmlns:a16="http://schemas.microsoft.com/office/drawing/2014/main" id="{1C72EEDD-0461-E895-48AA-4C6EDECDAABA}"/>
              </a:ext>
            </a:extLst>
          </p:cNvPr>
          <p:cNvSpPr txBox="1"/>
          <p:nvPr/>
        </p:nvSpPr>
        <p:spPr>
          <a:xfrm>
            <a:off x="1667818" y="1095611"/>
            <a:ext cx="9489749" cy="4462760"/>
          </a:xfrm>
          <a:prstGeom prst="rect">
            <a:avLst/>
          </a:prstGeom>
          <a:noFill/>
        </p:spPr>
        <p:txBody>
          <a:bodyPr wrap="square" rtlCol="0">
            <a:spAutoFit/>
          </a:bodyPr>
          <a:lstStyle/>
          <a:p>
            <a:pPr algn="ctr"/>
            <a:endParaRPr lang="es-ES" sz="3200" b="1" dirty="0">
              <a:latin typeface="Albertus Extra Bold" panose="020E0802040304020204" pitchFamily="34" charset="0"/>
            </a:endParaRPr>
          </a:p>
          <a:p>
            <a:pPr marL="457200" indent="-457200" algn="ctr">
              <a:buFont typeface="Wingdings" panose="05000000000000000000" pitchFamily="2" charset="2"/>
              <a:buChar char="v"/>
            </a:pPr>
            <a:r>
              <a:rPr lang="es-ES" sz="3600" b="1" dirty="0">
                <a:latin typeface="Albertus Extra Bold" panose="020E0802040304020204" pitchFamily="34" charset="0"/>
              </a:rPr>
              <a:t>No se requiere constancia de situación fiscal.</a:t>
            </a:r>
          </a:p>
          <a:p>
            <a:pPr marL="457200" indent="-457200" algn="ctr">
              <a:buFont typeface="Wingdings" panose="05000000000000000000" pitchFamily="2" charset="2"/>
              <a:buChar char="v"/>
            </a:pPr>
            <a:endParaRPr lang="es-ES" sz="3600" b="1" dirty="0">
              <a:latin typeface="Albertus Extra Bold" panose="020E0802040304020204" pitchFamily="34" charset="0"/>
            </a:endParaRPr>
          </a:p>
          <a:p>
            <a:pPr marL="457200" indent="-457200" algn="ctr">
              <a:buFont typeface="Wingdings" panose="05000000000000000000" pitchFamily="2" charset="2"/>
              <a:buChar char="v"/>
            </a:pPr>
            <a:r>
              <a:rPr lang="es-ES" sz="3600" b="1" dirty="0">
                <a:latin typeface="Albertus Extra Bold" panose="020E0802040304020204" pitchFamily="34" charset="0"/>
              </a:rPr>
              <a:t>Atención VIP : se le brinda apoyo en caso de negación de servicio, ya sea en cuestión médica o administrativa por parte del instituto</a:t>
            </a:r>
          </a:p>
        </p:txBody>
      </p:sp>
      <p:pic>
        <p:nvPicPr>
          <p:cNvPr id="6" name="Gráfico 5" descr="Documento con relleno sólido">
            <a:extLst>
              <a:ext uri="{FF2B5EF4-FFF2-40B4-BE49-F238E27FC236}">
                <a16:creationId xmlns:a16="http://schemas.microsoft.com/office/drawing/2014/main" id="{741EF545-A14C-7F8D-3842-8A1817B2F7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76856" y="2073924"/>
            <a:ext cx="1355076" cy="1355076"/>
          </a:xfrm>
          <a:prstGeom prst="rect">
            <a:avLst/>
          </a:prstGeom>
        </p:spPr>
      </p:pic>
      <p:pic>
        <p:nvPicPr>
          <p:cNvPr id="8" name="Gráfico 7" descr="acordonado con relleno sólido">
            <a:extLst>
              <a:ext uri="{FF2B5EF4-FFF2-40B4-BE49-F238E27FC236}">
                <a16:creationId xmlns:a16="http://schemas.microsoft.com/office/drawing/2014/main" id="{41113AB7-A294-88EE-1B3F-608B4919C3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2692" y="5345844"/>
            <a:ext cx="1353082" cy="1353082"/>
          </a:xfrm>
          <a:prstGeom prst="rect">
            <a:avLst/>
          </a:prstGeom>
        </p:spPr>
      </p:pic>
      <p:pic>
        <p:nvPicPr>
          <p:cNvPr id="10" name="Gráfico 9" descr="Persona comiendo con relleno sólido">
            <a:extLst>
              <a:ext uri="{FF2B5EF4-FFF2-40B4-BE49-F238E27FC236}">
                <a16:creationId xmlns:a16="http://schemas.microsoft.com/office/drawing/2014/main" id="{49D7E1E6-ACF2-0606-6FCF-CEC27A380D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61113" y="5418619"/>
            <a:ext cx="1151579" cy="1151579"/>
          </a:xfrm>
          <a:prstGeom prst="rect">
            <a:avLst/>
          </a:prstGeom>
        </p:spPr>
      </p:pic>
    </p:spTree>
    <p:extLst>
      <p:ext uri="{BB962C8B-B14F-4D97-AF65-F5344CB8AC3E}">
        <p14:creationId xmlns:p14="http://schemas.microsoft.com/office/powerpoint/2010/main" val="20888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2" name="Título 1">
            <a:extLst>
              <a:ext uri="{FF2B5EF4-FFF2-40B4-BE49-F238E27FC236}">
                <a16:creationId xmlns:a16="http://schemas.microsoft.com/office/drawing/2014/main" id="{C58B9BED-A11E-DFDF-4A0E-BFB70032340F}"/>
              </a:ext>
            </a:extLst>
          </p:cNvPr>
          <p:cNvSpPr txBox="1">
            <a:spLocks/>
          </p:cNvSpPr>
          <p:nvPr/>
        </p:nvSpPr>
        <p:spPr>
          <a:xfrm>
            <a:off x="1542197" y="4149327"/>
            <a:ext cx="7237229"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MX" sz="3600" b="1" dirty="0">
              <a:latin typeface="Albertus Extra Bold" panose="020E0802040304020204" pitchFamily="34" charset="0"/>
            </a:endParaRPr>
          </a:p>
        </p:txBody>
      </p:sp>
      <p:sp>
        <p:nvSpPr>
          <p:cNvPr id="6" name="Rectángulo 5">
            <a:extLst>
              <a:ext uri="{FF2B5EF4-FFF2-40B4-BE49-F238E27FC236}">
                <a16:creationId xmlns:a16="http://schemas.microsoft.com/office/drawing/2014/main" id="{4843C177-6779-661B-DD6E-C881E4D91262}"/>
              </a:ext>
            </a:extLst>
          </p:cNvPr>
          <p:cNvSpPr/>
          <p:nvPr/>
        </p:nvSpPr>
        <p:spPr>
          <a:xfrm>
            <a:off x="0" y="422294"/>
            <a:ext cx="6648039" cy="1101580"/>
          </a:xfrm>
          <a:prstGeom prst="rect">
            <a:avLst/>
          </a:prstGeom>
          <a:solidFill>
            <a:srgbClr val="C00000"/>
          </a:solidFill>
          <a:ln>
            <a:solidFill>
              <a:srgbClr val="BE22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CuadroTexto 6">
            <a:extLst>
              <a:ext uri="{FF2B5EF4-FFF2-40B4-BE49-F238E27FC236}">
                <a16:creationId xmlns:a16="http://schemas.microsoft.com/office/drawing/2014/main" id="{5E4C2A41-9C2D-FA07-481C-A36BB6B611A9}"/>
              </a:ext>
            </a:extLst>
          </p:cNvPr>
          <p:cNvSpPr txBox="1"/>
          <p:nvPr/>
        </p:nvSpPr>
        <p:spPr>
          <a:xfrm>
            <a:off x="600226" y="711474"/>
            <a:ext cx="5645426" cy="523220"/>
          </a:xfrm>
          <a:prstGeom prst="rect">
            <a:avLst/>
          </a:prstGeom>
          <a:noFill/>
        </p:spPr>
        <p:txBody>
          <a:bodyPr wrap="square" rtlCol="0">
            <a:spAutoFit/>
          </a:bodyPr>
          <a:lstStyle/>
          <a:p>
            <a:r>
              <a:rPr lang="es-MX" sz="2800" dirty="0">
                <a:solidFill>
                  <a:schemeClr val="bg1"/>
                </a:solidFill>
                <a:latin typeface="Albertus Extra Bold" panose="020E0802040304020204" pitchFamily="34" charset="0"/>
              </a:rPr>
              <a:t>RAMAS DE ASEGURAMIENTO</a:t>
            </a:r>
          </a:p>
        </p:txBody>
      </p:sp>
      <p:sp>
        <p:nvSpPr>
          <p:cNvPr id="10" name="CuadroTexto 9">
            <a:extLst>
              <a:ext uri="{FF2B5EF4-FFF2-40B4-BE49-F238E27FC236}">
                <a16:creationId xmlns:a16="http://schemas.microsoft.com/office/drawing/2014/main" id="{A9053D6B-A0C7-B857-1B61-D8C338FED34A}"/>
              </a:ext>
            </a:extLst>
          </p:cNvPr>
          <p:cNvSpPr txBox="1"/>
          <p:nvPr/>
        </p:nvSpPr>
        <p:spPr>
          <a:xfrm>
            <a:off x="4938675" y="3297967"/>
            <a:ext cx="2822713" cy="830997"/>
          </a:xfrm>
          <a:prstGeom prst="rect">
            <a:avLst/>
          </a:prstGeom>
          <a:noFill/>
        </p:spPr>
        <p:txBody>
          <a:bodyPr wrap="square" rtlCol="0">
            <a:spAutoFit/>
          </a:bodyPr>
          <a:lstStyle/>
          <a:p>
            <a:pPr algn="ctr"/>
            <a:r>
              <a:rPr lang="es-ES" sz="1600" b="1" dirty="0">
                <a:latin typeface="Albertus Extra Bold" panose="020E0802040304020204" pitchFamily="34" charset="0"/>
              </a:rPr>
              <a:t>RIESGO DE TRABAJO / SUBSIDIO AL RIESGO DE TRABAJO</a:t>
            </a:r>
            <a:endParaRPr lang="es-MX" sz="1600" b="1" dirty="0">
              <a:latin typeface="Albertus Extra Bold" panose="020E0802040304020204" pitchFamily="34" charset="0"/>
            </a:endParaRPr>
          </a:p>
        </p:txBody>
      </p:sp>
      <p:grpSp>
        <p:nvGrpSpPr>
          <p:cNvPr id="11" name="Grupo 10">
            <a:extLst>
              <a:ext uri="{FF2B5EF4-FFF2-40B4-BE49-F238E27FC236}">
                <a16:creationId xmlns:a16="http://schemas.microsoft.com/office/drawing/2014/main" id="{8CFE3CFD-42A0-84C7-E284-5FEC7BEFEA26}"/>
              </a:ext>
            </a:extLst>
          </p:cNvPr>
          <p:cNvGrpSpPr/>
          <p:nvPr/>
        </p:nvGrpSpPr>
        <p:grpSpPr>
          <a:xfrm>
            <a:off x="1393719" y="2367290"/>
            <a:ext cx="3485322" cy="516835"/>
            <a:chOff x="1139687" y="702365"/>
            <a:chExt cx="3485322" cy="516835"/>
          </a:xfrm>
        </p:grpSpPr>
        <p:sp>
          <p:nvSpPr>
            <p:cNvPr id="12" name="Rectángulo: esquinas redondeadas 11">
              <a:extLst>
                <a:ext uri="{FF2B5EF4-FFF2-40B4-BE49-F238E27FC236}">
                  <a16:creationId xmlns:a16="http://schemas.microsoft.com/office/drawing/2014/main" id="{BE5ACAE2-ADFF-C18E-F3D5-AAFD842E874A}"/>
                </a:ext>
              </a:extLst>
            </p:cNvPr>
            <p:cNvSpPr/>
            <p:nvPr/>
          </p:nvSpPr>
          <p:spPr>
            <a:xfrm>
              <a:off x="1139687"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556A75D5-7FE7-1FC7-8384-4FBC5E1D7F15}"/>
                </a:ext>
              </a:extLst>
            </p:cNvPr>
            <p:cNvSpPr txBox="1"/>
            <p:nvPr/>
          </p:nvSpPr>
          <p:spPr>
            <a:xfrm>
              <a:off x="1166190" y="781958"/>
              <a:ext cx="3392557" cy="338554"/>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CONVENIO IMSS - CATEM</a:t>
              </a:r>
            </a:p>
          </p:txBody>
        </p:sp>
      </p:grpSp>
      <p:grpSp>
        <p:nvGrpSpPr>
          <p:cNvPr id="14" name="Grupo 13">
            <a:extLst>
              <a:ext uri="{FF2B5EF4-FFF2-40B4-BE49-F238E27FC236}">
                <a16:creationId xmlns:a16="http://schemas.microsoft.com/office/drawing/2014/main" id="{E46A8CFA-3954-86A9-1582-C5DCD44DA4DB}"/>
              </a:ext>
            </a:extLst>
          </p:cNvPr>
          <p:cNvGrpSpPr/>
          <p:nvPr/>
        </p:nvGrpSpPr>
        <p:grpSpPr>
          <a:xfrm>
            <a:off x="7993301" y="2367290"/>
            <a:ext cx="3485322" cy="516835"/>
            <a:chOff x="1139687" y="702365"/>
            <a:chExt cx="3485322" cy="516835"/>
          </a:xfrm>
          <a:solidFill>
            <a:schemeClr val="accent6">
              <a:lumMod val="75000"/>
            </a:schemeClr>
          </a:solidFill>
        </p:grpSpPr>
        <p:sp>
          <p:nvSpPr>
            <p:cNvPr id="15" name="Rectángulo: esquinas redondeadas 14">
              <a:extLst>
                <a:ext uri="{FF2B5EF4-FFF2-40B4-BE49-F238E27FC236}">
                  <a16:creationId xmlns:a16="http://schemas.microsoft.com/office/drawing/2014/main" id="{E4D5517C-2A81-6D7F-BE41-04EF869FDF4B}"/>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1258D244-F70B-C5CF-9E39-47D109FBC025}"/>
                </a:ext>
              </a:extLst>
            </p:cNvPr>
            <p:cNvSpPr txBox="1"/>
            <p:nvPr/>
          </p:nvSpPr>
          <p:spPr>
            <a:xfrm>
              <a:off x="1217846" y="791505"/>
              <a:ext cx="3329001" cy="338554"/>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OTRAS MODALIDADES IMSS</a:t>
              </a:r>
            </a:p>
          </p:txBody>
        </p:sp>
      </p:grpSp>
      <p:sp>
        <p:nvSpPr>
          <p:cNvPr id="17" name="Abrir llave 16">
            <a:extLst>
              <a:ext uri="{FF2B5EF4-FFF2-40B4-BE49-F238E27FC236}">
                <a16:creationId xmlns:a16="http://schemas.microsoft.com/office/drawing/2014/main" id="{72D59663-163D-276A-1FE4-24735802B319}"/>
              </a:ext>
            </a:extLst>
          </p:cNvPr>
          <p:cNvSpPr/>
          <p:nvPr/>
        </p:nvSpPr>
        <p:spPr>
          <a:xfrm>
            <a:off x="7761388" y="2990142"/>
            <a:ext cx="231913" cy="123115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18" name="Cerrar llave 17">
            <a:extLst>
              <a:ext uri="{FF2B5EF4-FFF2-40B4-BE49-F238E27FC236}">
                <a16:creationId xmlns:a16="http://schemas.microsoft.com/office/drawing/2014/main" id="{3CD96689-48D6-8187-6960-0B11EB648E40}"/>
              </a:ext>
            </a:extLst>
          </p:cNvPr>
          <p:cNvSpPr/>
          <p:nvPr/>
        </p:nvSpPr>
        <p:spPr>
          <a:xfrm>
            <a:off x="4706762" y="2990141"/>
            <a:ext cx="231913" cy="123115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19" name="CuadroTexto 18">
            <a:extLst>
              <a:ext uri="{FF2B5EF4-FFF2-40B4-BE49-F238E27FC236}">
                <a16:creationId xmlns:a16="http://schemas.microsoft.com/office/drawing/2014/main" id="{D0759902-504E-AFCD-0AE6-4C73ACD14904}"/>
              </a:ext>
            </a:extLst>
          </p:cNvPr>
          <p:cNvSpPr txBox="1"/>
          <p:nvPr/>
        </p:nvSpPr>
        <p:spPr>
          <a:xfrm>
            <a:off x="4938675" y="5017897"/>
            <a:ext cx="2822713" cy="830997"/>
          </a:xfrm>
          <a:prstGeom prst="rect">
            <a:avLst/>
          </a:prstGeom>
          <a:noFill/>
        </p:spPr>
        <p:txBody>
          <a:bodyPr wrap="square" rtlCol="0">
            <a:spAutoFit/>
          </a:bodyPr>
          <a:lstStyle/>
          <a:p>
            <a:pPr algn="ctr"/>
            <a:r>
              <a:rPr lang="es-ES" sz="1600" b="1" dirty="0">
                <a:latin typeface="Albertus Extra Bold" panose="020E0802040304020204" pitchFamily="34" charset="0"/>
              </a:rPr>
              <a:t>SEGURO POR INVALIDEZ / SUBSIDIO DE INVALIDEZ</a:t>
            </a:r>
            <a:endParaRPr lang="es-MX" sz="1600" b="1" dirty="0">
              <a:latin typeface="Albertus Extra Bold" panose="020E0802040304020204" pitchFamily="34" charset="0"/>
            </a:endParaRPr>
          </a:p>
        </p:txBody>
      </p:sp>
      <p:sp>
        <p:nvSpPr>
          <p:cNvPr id="20" name="Abrir llave 19">
            <a:extLst>
              <a:ext uri="{FF2B5EF4-FFF2-40B4-BE49-F238E27FC236}">
                <a16:creationId xmlns:a16="http://schemas.microsoft.com/office/drawing/2014/main" id="{73903A32-7C2A-FC96-4E8B-C9E6F24FABD3}"/>
              </a:ext>
            </a:extLst>
          </p:cNvPr>
          <p:cNvSpPr/>
          <p:nvPr/>
        </p:nvSpPr>
        <p:spPr>
          <a:xfrm>
            <a:off x="7761388" y="4710072"/>
            <a:ext cx="231913" cy="156965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21" name="Cerrar llave 20">
            <a:extLst>
              <a:ext uri="{FF2B5EF4-FFF2-40B4-BE49-F238E27FC236}">
                <a16:creationId xmlns:a16="http://schemas.microsoft.com/office/drawing/2014/main" id="{A1ED6CBF-5394-1201-FCAF-1BA955EFAB8D}"/>
              </a:ext>
            </a:extLst>
          </p:cNvPr>
          <p:cNvSpPr/>
          <p:nvPr/>
        </p:nvSpPr>
        <p:spPr>
          <a:xfrm>
            <a:off x="4706762" y="4710071"/>
            <a:ext cx="231914" cy="156966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22" name="CuadroTexto 21">
            <a:extLst>
              <a:ext uri="{FF2B5EF4-FFF2-40B4-BE49-F238E27FC236}">
                <a16:creationId xmlns:a16="http://schemas.microsoft.com/office/drawing/2014/main" id="{74F3D90B-7FEB-58A7-62FE-A745CA3BDCA4}"/>
              </a:ext>
            </a:extLst>
          </p:cNvPr>
          <p:cNvSpPr txBox="1"/>
          <p:nvPr/>
        </p:nvSpPr>
        <p:spPr>
          <a:xfrm>
            <a:off x="1393719" y="3190219"/>
            <a:ext cx="3313043" cy="830997"/>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MX" sz="1600" dirty="0">
                <a:latin typeface="Albertus MT Lt" pitchFamily="2" charset="0"/>
              </a:rPr>
              <a:t>Pago de incapacidades (temporal, permanente, parcial, permanente total y muerte).</a:t>
            </a:r>
          </a:p>
        </p:txBody>
      </p:sp>
      <p:sp>
        <p:nvSpPr>
          <p:cNvPr id="23" name="CuadroTexto 22">
            <a:extLst>
              <a:ext uri="{FF2B5EF4-FFF2-40B4-BE49-F238E27FC236}">
                <a16:creationId xmlns:a16="http://schemas.microsoft.com/office/drawing/2014/main" id="{E720F09F-203F-9AFB-5DA5-DE44DBAD68B8}"/>
              </a:ext>
            </a:extLst>
          </p:cNvPr>
          <p:cNvSpPr txBox="1"/>
          <p:nvPr/>
        </p:nvSpPr>
        <p:spPr>
          <a:xfrm>
            <a:off x="8043893" y="3313329"/>
            <a:ext cx="3313043" cy="584775"/>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MX" sz="1600" dirty="0">
                <a:latin typeface="Albertus MT Lt" pitchFamily="2" charset="0"/>
              </a:rPr>
              <a:t>No cuenta con riesgo de trabajo ni subsidio al riesgo de trabajo.</a:t>
            </a:r>
          </a:p>
        </p:txBody>
      </p:sp>
      <p:sp>
        <p:nvSpPr>
          <p:cNvPr id="24" name="CuadroTexto 23">
            <a:extLst>
              <a:ext uri="{FF2B5EF4-FFF2-40B4-BE49-F238E27FC236}">
                <a16:creationId xmlns:a16="http://schemas.microsoft.com/office/drawing/2014/main" id="{EE94DFD4-D89E-106F-EB41-587C95BC6243}"/>
              </a:ext>
            </a:extLst>
          </p:cNvPr>
          <p:cNvSpPr txBox="1"/>
          <p:nvPr/>
        </p:nvSpPr>
        <p:spPr>
          <a:xfrm>
            <a:off x="1393718" y="4710071"/>
            <a:ext cx="3313043" cy="1569660"/>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MX" sz="1600" dirty="0">
                <a:latin typeface="Albertus MT Lt" pitchFamily="2" charset="0"/>
              </a:rPr>
              <a:t>Si el trabajador sufre un accidente o enfermedad no profesional, se otorgara un subsidio sobre el 60% del ingreso que el trabajador reporte.</a:t>
            </a:r>
          </a:p>
        </p:txBody>
      </p:sp>
      <p:sp>
        <p:nvSpPr>
          <p:cNvPr id="26" name="CuadroTexto 25">
            <a:extLst>
              <a:ext uri="{FF2B5EF4-FFF2-40B4-BE49-F238E27FC236}">
                <a16:creationId xmlns:a16="http://schemas.microsoft.com/office/drawing/2014/main" id="{5BABAB60-0220-9B07-26F4-B7C769E8CE07}"/>
              </a:ext>
            </a:extLst>
          </p:cNvPr>
          <p:cNvSpPr txBox="1"/>
          <p:nvPr/>
        </p:nvSpPr>
        <p:spPr>
          <a:xfrm>
            <a:off x="8079440" y="5182502"/>
            <a:ext cx="3313043" cy="584775"/>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MX" sz="1600" dirty="0">
                <a:latin typeface="Albertus MT Lt" pitchFamily="2" charset="0"/>
              </a:rPr>
              <a:t>No cuenta con subsidio de invalidez.</a:t>
            </a:r>
          </a:p>
        </p:txBody>
      </p:sp>
    </p:spTree>
    <p:extLst>
      <p:ext uri="{BB962C8B-B14F-4D97-AF65-F5344CB8AC3E}">
        <p14:creationId xmlns:p14="http://schemas.microsoft.com/office/powerpoint/2010/main" val="258250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6" name="Rectángulo 5">
            <a:extLst>
              <a:ext uri="{FF2B5EF4-FFF2-40B4-BE49-F238E27FC236}">
                <a16:creationId xmlns:a16="http://schemas.microsoft.com/office/drawing/2014/main" id="{4843C177-6779-661B-DD6E-C881E4D91262}"/>
              </a:ext>
            </a:extLst>
          </p:cNvPr>
          <p:cNvSpPr/>
          <p:nvPr/>
        </p:nvSpPr>
        <p:spPr>
          <a:xfrm>
            <a:off x="0" y="422294"/>
            <a:ext cx="6648039" cy="1101580"/>
          </a:xfrm>
          <a:prstGeom prst="rect">
            <a:avLst/>
          </a:prstGeom>
          <a:solidFill>
            <a:srgbClr val="C00000"/>
          </a:solidFill>
          <a:ln>
            <a:solidFill>
              <a:srgbClr val="BE22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CuadroTexto 6">
            <a:extLst>
              <a:ext uri="{FF2B5EF4-FFF2-40B4-BE49-F238E27FC236}">
                <a16:creationId xmlns:a16="http://schemas.microsoft.com/office/drawing/2014/main" id="{5E4C2A41-9C2D-FA07-481C-A36BB6B611A9}"/>
              </a:ext>
            </a:extLst>
          </p:cNvPr>
          <p:cNvSpPr txBox="1"/>
          <p:nvPr/>
        </p:nvSpPr>
        <p:spPr>
          <a:xfrm>
            <a:off x="600226" y="711474"/>
            <a:ext cx="5645426" cy="523220"/>
          </a:xfrm>
          <a:prstGeom prst="rect">
            <a:avLst/>
          </a:prstGeom>
          <a:noFill/>
        </p:spPr>
        <p:txBody>
          <a:bodyPr wrap="square" rtlCol="0">
            <a:spAutoFit/>
          </a:bodyPr>
          <a:lstStyle/>
          <a:p>
            <a:r>
              <a:rPr lang="es-MX" sz="2800" dirty="0">
                <a:solidFill>
                  <a:schemeClr val="bg1"/>
                </a:solidFill>
                <a:latin typeface="Albertus Extra Bold" panose="020E0802040304020204" pitchFamily="34" charset="0"/>
              </a:rPr>
              <a:t>RAMAS DE ASEGURAMIENTO</a:t>
            </a:r>
          </a:p>
        </p:txBody>
      </p:sp>
      <p:sp>
        <p:nvSpPr>
          <p:cNvPr id="3" name="CuadroTexto 2">
            <a:extLst>
              <a:ext uri="{FF2B5EF4-FFF2-40B4-BE49-F238E27FC236}">
                <a16:creationId xmlns:a16="http://schemas.microsoft.com/office/drawing/2014/main" id="{4B3CD587-EF87-E7BF-E2D3-BB8358F89B24}"/>
              </a:ext>
            </a:extLst>
          </p:cNvPr>
          <p:cNvSpPr txBox="1"/>
          <p:nvPr/>
        </p:nvSpPr>
        <p:spPr>
          <a:xfrm>
            <a:off x="4945486" y="3393713"/>
            <a:ext cx="2822713" cy="830997"/>
          </a:xfrm>
          <a:prstGeom prst="rect">
            <a:avLst/>
          </a:prstGeom>
          <a:noFill/>
        </p:spPr>
        <p:txBody>
          <a:bodyPr wrap="square" rtlCol="0">
            <a:spAutoFit/>
          </a:bodyPr>
          <a:lstStyle/>
          <a:p>
            <a:pPr algn="ctr"/>
            <a:r>
              <a:rPr lang="es-ES" sz="1600" b="1" dirty="0">
                <a:latin typeface="Albertus Extra Bold" panose="020E0802040304020204" pitchFamily="34" charset="0"/>
              </a:rPr>
              <a:t>SEGURO DE RETIRO, CESANTÍA EN EDAD AVANZADA Y VEJEZ</a:t>
            </a:r>
            <a:endParaRPr lang="es-MX" sz="1600" b="1" dirty="0">
              <a:latin typeface="Albertus Extra Bold" panose="020E0802040304020204" pitchFamily="34" charset="0"/>
            </a:endParaRPr>
          </a:p>
        </p:txBody>
      </p:sp>
      <p:grpSp>
        <p:nvGrpSpPr>
          <p:cNvPr id="4" name="Grupo 3">
            <a:extLst>
              <a:ext uri="{FF2B5EF4-FFF2-40B4-BE49-F238E27FC236}">
                <a16:creationId xmlns:a16="http://schemas.microsoft.com/office/drawing/2014/main" id="{50124384-38F5-9584-FEFE-987813A644EB}"/>
              </a:ext>
            </a:extLst>
          </p:cNvPr>
          <p:cNvGrpSpPr/>
          <p:nvPr/>
        </p:nvGrpSpPr>
        <p:grpSpPr>
          <a:xfrm>
            <a:off x="1254754" y="2199358"/>
            <a:ext cx="3485322" cy="516835"/>
            <a:chOff x="1139685" y="702365"/>
            <a:chExt cx="3485322" cy="516835"/>
          </a:xfrm>
        </p:grpSpPr>
        <p:sp>
          <p:nvSpPr>
            <p:cNvPr id="5" name="Rectángulo: esquinas redondeadas 4">
              <a:extLst>
                <a:ext uri="{FF2B5EF4-FFF2-40B4-BE49-F238E27FC236}">
                  <a16:creationId xmlns:a16="http://schemas.microsoft.com/office/drawing/2014/main" id="{DB2474EE-3593-53BA-AA8B-EC6170503115}"/>
                </a:ext>
              </a:extLst>
            </p:cNvPr>
            <p:cNvSpPr/>
            <p:nvPr/>
          </p:nvSpPr>
          <p:spPr>
            <a:xfrm>
              <a:off x="1139685"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600">
                <a:latin typeface="Albertus Extra Bold" panose="020E0802040304020204" pitchFamily="34" charset="0"/>
              </a:endParaRPr>
            </a:p>
          </p:txBody>
        </p:sp>
        <p:sp>
          <p:nvSpPr>
            <p:cNvPr id="9" name="CuadroTexto 8">
              <a:extLst>
                <a:ext uri="{FF2B5EF4-FFF2-40B4-BE49-F238E27FC236}">
                  <a16:creationId xmlns:a16="http://schemas.microsoft.com/office/drawing/2014/main" id="{F7D982E2-86B6-1789-D005-433D0C823008}"/>
                </a:ext>
              </a:extLst>
            </p:cNvPr>
            <p:cNvSpPr txBox="1"/>
            <p:nvPr/>
          </p:nvSpPr>
          <p:spPr>
            <a:xfrm>
              <a:off x="1404730" y="760727"/>
              <a:ext cx="2955235" cy="338554"/>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CONVENIO IMSS - CATEM</a:t>
              </a:r>
            </a:p>
          </p:txBody>
        </p:sp>
      </p:grpSp>
      <p:grpSp>
        <p:nvGrpSpPr>
          <p:cNvPr id="29" name="Grupo 28">
            <a:extLst>
              <a:ext uri="{FF2B5EF4-FFF2-40B4-BE49-F238E27FC236}">
                <a16:creationId xmlns:a16="http://schemas.microsoft.com/office/drawing/2014/main" id="{9667E5F1-1B77-9EB1-39C1-4082831EDB07}"/>
              </a:ext>
            </a:extLst>
          </p:cNvPr>
          <p:cNvGrpSpPr/>
          <p:nvPr/>
        </p:nvGrpSpPr>
        <p:grpSpPr>
          <a:xfrm>
            <a:off x="8181444" y="2199358"/>
            <a:ext cx="3485322" cy="516835"/>
            <a:chOff x="1139687" y="702365"/>
            <a:chExt cx="3485322" cy="516835"/>
          </a:xfrm>
          <a:solidFill>
            <a:schemeClr val="accent6">
              <a:lumMod val="75000"/>
            </a:schemeClr>
          </a:solidFill>
        </p:grpSpPr>
        <p:sp>
          <p:nvSpPr>
            <p:cNvPr id="30" name="Rectángulo: esquinas redondeadas 29">
              <a:extLst>
                <a:ext uri="{FF2B5EF4-FFF2-40B4-BE49-F238E27FC236}">
                  <a16:creationId xmlns:a16="http://schemas.microsoft.com/office/drawing/2014/main" id="{3A326E33-28E6-4362-8C40-51C8DE6C2573}"/>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1" name="CuadroTexto 30">
              <a:extLst>
                <a:ext uri="{FF2B5EF4-FFF2-40B4-BE49-F238E27FC236}">
                  <a16:creationId xmlns:a16="http://schemas.microsoft.com/office/drawing/2014/main" id="{9098CA09-E7FF-F2D9-3C69-7B621592901D}"/>
                </a:ext>
              </a:extLst>
            </p:cNvPr>
            <p:cNvSpPr txBox="1"/>
            <p:nvPr/>
          </p:nvSpPr>
          <p:spPr>
            <a:xfrm>
              <a:off x="1267882" y="791505"/>
              <a:ext cx="3218745" cy="338554"/>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OTRAS MODALIDADES IMSS</a:t>
              </a:r>
            </a:p>
          </p:txBody>
        </p:sp>
      </p:grpSp>
      <p:sp>
        <p:nvSpPr>
          <p:cNvPr id="32" name="Abrir llave 31">
            <a:extLst>
              <a:ext uri="{FF2B5EF4-FFF2-40B4-BE49-F238E27FC236}">
                <a16:creationId xmlns:a16="http://schemas.microsoft.com/office/drawing/2014/main" id="{30984960-D4FF-6BF1-2664-E93831DB90E6}"/>
              </a:ext>
            </a:extLst>
          </p:cNvPr>
          <p:cNvSpPr/>
          <p:nvPr/>
        </p:nvSpPr>
        <p:spPr>
          <a:xfrm>
            <a:off x="7665655" y="2876673"/>
            <a:ext cx="189729" cy="194564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3" name="Cerrar llave 32">
            <a:extLst>
              <a:ext uri="{FF2B5EF4-FFF2-40B4-BE49-F238E27FC236}">
                <a16:creationId xmlns:a16="http://schemas.microsoft.com/office/drawing/2014/main" id="{126ED324-8EBE-02E5-FC10-E6690A009B79}"/>
              </a:ext>
            </a:extLst>
          </p:cNvPr>
          <p:cNvSpPr/>
          <p:nvPr/>
        </p:nvSpPr>
        <p:spPr>
          <a:xfrm>
            <a:off x="4806268" y="2876673"/>
            <a:ext cx="231913" cy="194564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4" name="CuadroTexto 33">
            <a:extLst>
              <a:ext uri="{FF2B5EF4-FFF2-40B4-BE49-F238E27FC236}">
                <a16:creationId xmlns:a16="http://schemas.microsoft.com/office/drawing/2014/main" id="{2F8BAF5A-BB07-DD93-5D5B-020AD99074A5}"/>
              </a:ext>
            </a:extLst>
          </p:cNvPr>
          <p:cNvSpPr txBox="1"/>
          <p:nvPr/>
        </p:nvSpPr>
        <p:spPr>
          <a:xfrm>
            <a:off x="4945486" y="5509774"/>
            <a:ext cx="2822713" cy="584775"/>
          </a:xfrm>
          <a:prstGeom prst="rect">
            <a:avLst/>
          </a:prstGeom>
          <a:noFill/>
        </p:spPr>
        <p:txBody>
          <a:bodyPr wrap="square" rtlCol="0">
            <a:spAutoFit/>
          </a:bodyPr>
          <a:lstStyle/>
          <a:p>
            <a:pPr algn="ctr"/>
            <a:r>
              <a:rPr lang="es-ES" sz="1600" b="1" dirty="0">
                <a:latin typeface="Albertus Extra Bold" panose="020E0802040304020204" pitchFamily="34" charset="0"/>
              </a:rPr>
              <a:t>SEGURO DE MATERNIDAD</a:t>
            </a:r>
            <a:endParaRPr lang="es-MX" sz="1600" b="1" dirty="0">
              <a:latin typeface="Albertus Extra Bold" panose="020E0802040304020204" pitchFamily="34" charset="0"/>
            </a:endParaRPr>
          </a:p>
        </p:txBody>
      </p:sp>
      <p:sp>
        <p:nvSpPr>
          <p:cNvPr id="35" name="Abrir llave 34">
            <a:extLst>
              <a:ext uri="{FF2B5EF4-FFF2-40B4-BE49-F238E27FC236}">
                <a16:creationId xmlns:a16="http://schemas.microsoft.com/office/drawing/2014/main" id="{6571BA38-BD47-F80F-5EEE-F70C154C7DF1}"/>
              </a:ext>
            </a:extLst>
          </p:cNvPr>
          <p:cNvSpPr/>
          <p:nvPr/>
        </p:nvSpPr>
        <p:spPr>
          <a:xfrm>
            <a:off x="7662094" y="5162156"/>
            <a:ext cx="231913" cy="123115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6" name="Cerrar llave 35">
            <a:extLst>
              <a:ext uri="{FF2B5EF4-FFF2-40B4-BE49-F238E27FC236}">
                <a16:creationId xmlns:a16="http://schemas.microsoft.com/office/drawing/2014/main" id="{E9E02BDB-2E37-AEFF-1C95-B8B4D0CCFAD7}"/>
              </a:ext>
            </a:extLst>
          </p:cNvPr>
          <p:cNvSpPr/>
          <p:nvPr/>
        </p:nvSpPr>
        <p:spPr>
          <a:xfrm>
            <a:off x="4798622" y="5162156"/>
            <a:ext cx="231913" cy="123115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7" name="CuadroTexto 36">
            <a:extLst>
              <a:ext uri="{FF2B5EF4-FFF2-40B4-BE49-F238E27FC236}">
                <a16:creationId xmlns:a16="http://schemas.microsoft.com/office/drawing/2014/main" id="{90AFFE75-6452-C9AD-1726-E0687A785AC0}"/>
              </a:ext>
            </a:extLst>
          </p:cNvPr>
          <p:cNvSpPr txBox="1"/>
          <p:nvPr/>
        </p:nvSpPr>
        <p:spPr>
          <a:xfrm>
            <a:off x="1340894" y="2918124"/>
            <a:ext cx="3313043" cy="2031325"/>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MX" dirty="0">
                <a:latin typeface="Albertus MT Lt" pitchFamily="2" charset="0"/>
              </a:rPr>
              <a:t>Se otorga una pensión para los trabajadores y trabajadoras independientes que hayan cumplido los periodos de cotización y la edad que exige la Ley del Seguro Social.</a:t>
            </a:r>
          </a:p>
        </p:txBody>
      </p:sp>
      <p:sp>
        <p:nvSpPr>
          <p:cNvPr id="38" name="CuadroTexto 37">
            <a:extLst>
              <a:ext uri="{FF2B5EF4-FFF2-40B4-BE49-F238E27FC236}">
                <a16:creationId xmlns:a16="http://schemas.microsoft.com/office/drawing/2014/main" id="{8B600656-1D40-29E2-7465-0EE8C0E3AF77}"/>
              </a:ext>
            </a:extLst>
          </p:cNvPr>
          <p:cNvSpPr txBox="1"/>
          <p:nvPr/>
        </p:nvSpPr>
        <p:spPr>
          <a:xfrm>
            <a:off x="8275743" y="3187774"/>
            <a:ext cx="3313043" cy="1323439"/>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ES" sz="1600" dirty="0">
                <a:latin typeface="Albertus MT Lt" pitchFamily="2" charset="0"/>
              </a:rPr>
              <a:t>Está excluida la cesantía en edad avanzada, lo que quiere decir que el trabajador deberá de esperar a los 65 años para obtener una pensión.</a:t>
            </a:r>
            <a:endParaRPr lang="es-MX" sz="1600" dirty="0">
              <a:latin typeface="Albertus MT Lt" pitchFamily="2" charset="0"/>
            </a:endParaRPr>
          </a:p>
        </p:txBody>
      </p:sp>
      <p:sp>
        <p:nvSpPr>
          <p:cNvPr id="39" name="CuadroTexto 38">
            <a:extLst>
              <a:ext uri="{FF2B5EF4-FFF2-40B4-BE49-F238E27FC236}">
                <a16:creationId xmlns:a16="http://schemas.microsoft.com/office/drawing/2014/main" id="{0C4E1EE6-4F32-2955-457F-06C06228A286}"/>
              </a:ext>
            </a:extLst>
          </p:cNvPr>
          <p:cNvSpPr txBox="1"/>
          <p:nvPr/>
        </p:nvSpPr>
        <p:spPr>
          <a:xfrm>
            <a:off x="1340894" y="5162155"/>
            <a:ext cx="3313043" cy="1569660"/>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MX" sz="1600" dirty="0">
                <a:latin typeface="Albertus MT Lt" pitchFamily="2" charset="0"/>
              </a:rPr>
              <a:t>Se otorga asistencia obstétrica para la asegurada, la cónyuge o la concubina.</a:t>
            </a:r>
          </a:p>
          <a:p>
            <a:pPr marL="285750" indent="-285750" algn="just">
              <a:buClr>
                <a:srgbClr val="A11D13"/>
              </a:buClr>
              <a:buFont typeface="Wingdings" panose="05000000000000000000" pitchFamily="2" charset="2"/>
              <a:buChar char="§"/>
            </a:pPr>
            <a:r>
              <a:rPr lang="es-ES" sz="1600" dirty="0">
                <a:latin typeface="Albertus MT Lt" pitchFamily="2" charset="0"/>
              </a:rPr>
              <a:t>Ayuda en especie por 6 meses para lactancia. </a:t>
            </a:r>
            <a:endParaRPr lang="es-MX" sz="1600" dirty="0">
              <a:latin typeface="Albertus MT Lt" pitchFamily="2" charset="0"/>
            </a:endParaRPr>
          </a:p>
          <a:p>
            <a:pPr marL="285750" indent="-285750">
              <a:buClr>
                <a:srgbClr val="A11D13"/>
              </a:buClr>
              <a:buFont typeface="Wingdings" panose="05000000000000000000" pitchFamily="2" charset="2"/>
              <a:buChar char="§"/>
            </a:pPr>
            <a:endParaRPr lang="es-MX" sz="1600" dirty="0"/>
          </a:p>
        </p:txBody>
      </p:sp>
      <p:sp>
        <p:nvSpPr>
          <p:cNvPr id="40" name="CuadroTexto 39">
            <a:extLst>
              <a:ext uri="{FF2B5EF4-FFF2-40B4-BE49-F238E27FC236}">
                <a16:creationId xmlns:a16="http://schemas.microsoft.com/office/drawing/2014/main" id="{47EFAA13-560D-9E96-A648-68A69E8A9B2D}"/>
              </a:ext>
            </a:extLst>
          </p:cNvPr>
          <p:cNvSpPr txBox="1"/>
          <p:nvPr/>
        </p:nvSpPr>
        <p:spPr>
          <a:xfrm>
            <a:off x="8353722" y="5485345"/>
            <a:ext cx="3313043" cy="584775"/>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ES" sz="1600" dirty="0">
                <a:latin typeface="Albertus MT Lt" pitchFamily="2" charset="0"/>
              </a:rPr>
              <a:t>No cuenta con subsidio por maternidad.</a:t>
            </a:r>
            <a:endParaRPr lang="es-MX" sz="1600" dirty="0">
              <a:latin typeface="Albertus MT Lt" pitchFamily="2" charset="0"/>
            </a:endParaRPr>
          </a:p>
        </p:txBody>
      </p:sp>
    </p:spTree>
    <p:extLst>
      <p:ext uri="{BB962C8B-B14F-4D97-AF65-F5344CB8AC3E}">
        <p14:creationId xmlns:p14="http://schemas.microsoft.com/office/powerpoint/2010/main" val="232033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6" name="Rectángulo 5">
            <a:extLst>
              <a:ext uri="{FF2B5EF4-FFF2-40B4-BE49-F238E27FC236}">
                <a16:creationId xmlns:a16="http://schemas.microsoft.com/office/drawing/2014/main" id="{4843C177-6779-661B-DD6E-C881E4D91262}"/>
              </a:ext>
            </a:extLst>
          </p:cNvPr>
          <p:cNvSpPr/>
          <p:nvPr/>
        </p:nvSpPr>
        <p:spPr>
          <a:xfrm>
            <a:off x="0" y="422294"/>
            <a:ext cx="6648039" cy="1101580"/>
          </a:xfrm>
          <a:prstGeom prst="rect">
            <a:avLst/>
          </a:prstGeom>
          <a:solidFill>
            <a:srgbClr val="C00000"/>
          </a:solidFill>
          <a:ln>
            <a:solidFill>
              <a:srgbClr val="BE22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CuadroTexto 6">
            <a:extLst>
              <a:ext uri="{FF2B5EF4-FFF2-40B4-BE49-F238E27FC236}">
                <a16:creationId xmlns:a16="http://schemas.microsoft.com/office/drawing/2014/main" id="{5E4C2A41-9C2D-FA07-481C-A36BB6B611A9}"/>
              </a:ext>
            </a:extLst>
          </p:cNvPr>
          <p:cNvSpPr txBox="1"/>
          <p:nvPr/>
        </p:nvSpPr>
        <p:spPr>
          <a:xfrm>
            <a:off x="600226" y="711474"/>
            <a:ext cx="5645426" cy="523220"/>
          </a:xfrm>
          <a:prstGeom prst="rect">
            <a:avLst/>
          </a:prstGeom>
          <a:noFill/>
        </p:spPr>
        <p:txBody>
          <a:bodyPr wrap="square" rtlCol="0">
            <a:spAutoFit/>
          </a:bodyPr>
          <a:lstStyle/>
          <a:p>
            <a:r>
              <a:rPr lang="es-MX" sz="2800" dirty="0">
                <a:solidFill>
                  <a:schemeClr val="bg1"/>
                </a:solidFill>
                <a:latin typeface="Albertus Extra Bold" panose="020E0802040304020204" pitchFamily="34" charset="0"/>
              </a:rPr>
              <a:t>RAMAS DE ASEGURAMIENTO</a:t>
            </a:r>
          </a:p>
        </p:txBody>
      </p:sp>
      <p:sp>
        <p:nvSpPr>
          <p:cNvPr id="26" name="CuadroTexto 25">
            <a:extLst>
              <a:ext uri="{FF2B5EF4-FFF2-40B4-BE49-F238E27FC236}">
                <a16:creationId xmlns:a16="http://schemas.microsoft.com/office/drawing/2014/main" id="{DB961F66-16E2-BA64-0DB5-042E265120AF}"/>
              </a:ext>
            </a:extLst>
          </p:cNvPr>
          <p:cNvSpPr txBox="1"/>
          <p:nvPr/>
        </p:nvSpPr>
        <p:spPr>
          <a:xfrm>
            <a:off x="4911381" y="4283935"/>
            <a:ext cx="2822713" cy="584775"/>
          </a:xfrm>
          <a:prstGeom prst="rect">
            <a:avLst/>
          </a:prstGeom>
          <a:noFill/>
        </p:spPr>
        <p:txBody>
          <a:bodyPr wrap="square" rtlCol="0">
            <a:spAutoFit/>
          </a:bodyPr>
          <a:lstStyle/>
          <a:p>
            <a:pPr algn="ctr"/>
            <a:r>
              <a:rPr lang="es-ES" sz="1600" b="1" dirty="0">
                <a:effectLst/>
                <a:latin typeface="Albertus Extra Bold" panose="020E0802040304020204" pitchFamily="34" charset="0"/>
                <a:ea typeface="Calibri" panose="020F0502020204030204" pitchFamily="34" charset="0"/>
              </a:rPr>
              <a:t>SEGURO DE ENFERMEDADES</a:t>
            </a:r>
            <a:endParaRPr lang="es-MX" sz="1600" b="1" dirty="0">
              <a:latin typeface="Albertus Extra Bold" panose="020E0802040304020204" pitchFamily="34" charset="0"/>
            </a:endParaRPr>
          </a:p>
        </p:txBody>
      </p:sp>
      <p:grpSp>
        <p:nvGrpSpPr>
          <p:cNvPr id="41" name="Grupo 40">
            <a:extLst>
              <a:ext uri="{FF2B5EF4-FFF2-40B4-BE49-F238E27FC236}">
                <a16:creationId xmlns:a16="http://schemas.microsoft.com/office/drawing/2014/main" id="{D1B0154A-E6F3-1FF5-8516-8C6A4E019BEA}"/>
              </a:ext>
            </a:extLst>
          </p:cNvPr>
          <p:cNvGrpSpPr/>
          <p:nvPr/>
        </p:nvGrpSpPr>
        <p:grpSpPr>
          <a:xfrm>
            <a:off x="1253340" y="2385796"/>
            <a:ext cx="3485322" cy="516835"/>
            <a:chOff x="1139687" y="702365"/>
            <a:chExt cx="3485322" cy="516835"/>
          </a:xfrm>
        </p:grpSpPr>
        <p:sp>
          <p:nvSpPr>
            <p:cNvPr id="42" name="Rectángulo: esquinas redondeadas 41">
              <a:extLst>
                <a:ext uri="{FF2B5EF4-FFF2-40B4-BE49-F238E27FC236}">
                  <a16:creationId xmlns:a16="http://schemas.microsoft.com/office/drawing/2014/main" id="{F7A6CE16-BCA0-A094-B4E4-B7EAA105EE8F}"/>
                </a:ext>
              </a:extLst>
            </p:cNvPr>
            <p:cNvSpPr/>
            <p:nvPr/>
          </p:nvSpPr>
          <p:spPr>
            <a:xfrm>
              <a:off x="1139687"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3" name="CuadroTexto 42">
              <a:extLst>
                <a:ext uri="{FF2B5EF4-FFF2-40B4-BE49-F238E27FC236}">
                  <a16:creationId xmlns:a16="http://schemas.microsoft.com/office/drawing/2014/main" id="{9D7F7CCE-CC49-CA31-97E2-EF0E199283D3}"/>
                </a:ext>
              </a:extLst>
            </p:cNvPr>
            <p:cNvSpPr txBox="1"/>
            <p:nvPr/>
          </p:nvSpPr>
          <p:spPr>
            <a:xfrm>
              <a:off x="1404730" y="760727"/>
              <a:ext cx="2955235" cy="338554"/>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CONVENIO IMSS - CATEM</a:t>
              </a:r>
            </a:p>
          </p:txBody>
        </p:sp>
      </p:grpSp>
      <p:grpSp>
        <p:nvGrpSpPr>
          <p:cNvPr id="44" name="Grupo 43">
            <a:extLst>
              <a:ext uri="{FF2B5EF4-FFF2-40B4-BE49-F238E27FC236}">
                <a16:creationId xmlns:a16="http://schemas.microsoft.com/office/drawing/2014/main" id="{B9B26FBF-5466-CF7E-4625-3D6C8E9149F1}"/>
              </a:ext>
            </a:extLst>
          </p:cNvPr>
          <p:cNvGrpSpPr/>
          <p:nvPr/>
        </p:nvGrpSpPr>
        <p:grpSpPr>
          <a:xfrm>
            <a:off x="7852922" y="2385796"/>
            <a:ext cx="3485322" cy="516835"/>
            <a:chOff x="1139687" y="702365"/>
            <a:chExt cx="3485322" cy="516835"/>
          </a:xfrm>
          <a:solidFill>
            <a:schemeClr val="accent6">
              <a:lumMod val="75000"/>
            </a:schemeClr>
          </a:solidFill>
        </p:grpSpPr>
        <p:sp>
          <p:nvSpPr>
            <p:cNvPr id="45" name="Rectángulo: esquinas redondeadas 44">
              <a:extLst>
                <a:ext uri="{FF2B5EF4-FFF2-40B4-BE49-F238E27FC236}">
                  <a16:creationId xmlns:a16="http://schemas.microsoft.com/office/drawing/2014/main" id="{B30BF7E8-98BF-E676-78B0-90836D6C626D}"/>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6" name="CuadroTexto 45">
              <a:extLst>
                <a:ext uri="{FF2B5EF4-FFF2-40B4-BE49-F238E27FC236}">
                  <a16:creationId xmlns:a16="http://schemas.microsoft.com/office/drawing/2014/main" id="{4D68D592-0009-4FD9-CBDC-532AB98C5ADD}"/>
                </a:ext>
              </a:extLst>
            </p:cNvPr>
            <p:cNvSpPr txBox="1"/>
            <p:nvPr/>
          </p:nvSpPr>
          <p:spPr>
            <a:xfrm>
              <a:off x="1214230" y="791505"/>
              <a:ext cx="3336236" cy="338554"/>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OTRAS MODALIDADES IMSS</a:t>
              </a:r>
            </a:p>
          </p:txBody>
        </p:sp>
      </p:grpSp>
      <p:sp>
        <p:nvSpPr>
          <p:cNvPr id="47" name="Abrir llave 46">
            <a:extLst>
              <a:ext uri="{FF2B5EF4-FFF2-40B4-BE49-F238E27FC236}">
                <a16:creationId xmlns:a16="http://schemas.microsoft.com/office/drawing/2014/main" id="{9E5B9604-9073-5563-8043-990FF214909F}"/>
              </a:ext>
            </a:extLst>
          </p:cNvPr>
          <p:cNvSpPr/>
          <p:nvPr/>
        </p:nvSpPr>
        <p:spPr>
          <a:xfrm>
            <a:off x="7600688" y="3484797"/>
            <a:ext cx="252234" cy="252268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48" name="Cerrar llave 47">
            <a:extLst>
              <a:ext uri="{FF2B5EF4-FFF2-40B4-BE49-F238E27FC236}">
                <a16:creationId xmlns:a16="http://schemas.microsoft.com/office/drawing/2014/main" id="{A6F08F3D-6605-5DAC-B728-8D451E3D53E7}"/>
              </a:ext>
            </a:extLst>
          </p:cNvPr>
          <p:cNvSpPr/>
          <p:nvPr/>
        </p:nvSpPr>
        <p:spPr>
          <a:xfrm>
            <a:off x="4815746" y="3345758"/>
            <a:ext cx="252234" cy="2800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49" name="CuadroTexto 48">
            <a:extLst>
              <a:ext uri="{FF2B5EF4-FFF2-40B4-BE49-F238E27FC236}">
                <a16:creationId xmlns:a16="http://schemas.microsoft.com/office/drawing/2014/main" id="{D39C7230-5524-33C9-25FC-DBBF70F88444}"/>
              </a:ext>
            </a:extLst>
          </p:cNvPr>
          <p:cNvSpPr txBox="1"/>
          <p:nvPr/>
        </p:nvSpPr>
        <p:spPr>
          <a:xfrm>
            <a:off x="1339478" y="3345759"/>
            <a:ext cx="3313043" cy="3046988"/>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ES" sz="1600" dirty="0">
                <a:latin typeface="Albertus MT Lt" pitchFamily="2" charset="0"/>
              </a:rPr>
              <a:t>Se le otorga al trabajador y es extensivo a sus beneficiarios (padre, madre, esposa, concubina e hijos), el servicio de asistencia médica, quirúrgica y farmacéutica, servicio de hospitalización por enfermedades no profesionales, así como el pago de incapacidades al trabajador por dichas enfermedades. </a:t>
            </a:r>
          </a:p>
          <a:p>
            <a:pPr marL="285750" indent="-285750" algn="just">
              <a:buClr>
                <a:srgbClr val="A11D13"/>
              </a:buClr>
              <a:buFont typeface="Wingdings" panose="05000000000000000000" pitchFamily="2" charset="2"/>
              <a:buChar char="§"/>
            </a:pPr>
            <a:endParaRPr lang="es-MX" sz="1600" dirty="0"/>
          </a:p>
        </p:txBody>
      </p:sp>
      <p:sp>
        <p:nvSpPr>
          <p:cNvPr id="50" name="CuadroTexto 49">
            <a:extLst>
              <a:ext uri="{FF2B5EF4-FFF2-40B4-BE49-F238E27FC236}">
                <a16:creationId xmlns:a16="http://schemas.microsoft.com/office/drawing/2014/main" id="{03FC784B-B210-1FD9-F08E-16612703F365}"/>
              </a:ext>
            </a:extLst>
          </p:cNvPr>
          <p:cNvSpPr txBox="1"/>
          <p:nvPr/>
        </p:nvSpPr>
        <p:spPr>
          <a:xfrm>
            <a:off x="8025201" y="4453753"/>
            <a:ext cx="3313043" cy="584775"/>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ES" sz="1600" dirty="0">
                <a:latin typeface="Albertus MT Lt" pitchFamily="2" charset="0"/>
              </a:rPr>
              <a:t>No cuenta con subsidio por enfermedad.</a:t>
            </a:r>
            <a:endParaRPr lang="es-MX" sz="1600" dirty="0">
              <a:latin typeface="Albertus MT Lt" pitchFamily="2" charset="0"/>
            </a:endParaRPr>
          </a:p>
        </p:txBody>
      </p:sp>
    </p:spTree>
    <p:extLst>
      <p:ext uri="{BB962C8B-B14F-4D97-AF65-F5344CB8AC3E}">
        <p14:creationId xmlns:p14="http://schemas.microsoft.com/office/powerpoint/2010/main" val="22460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6" name="Rectángulo 5">
            <a:extLst>
              <a:ext uri="{FF2B5EF4-FFF2-40B4-BE49-F238E27FC236}">
                <a16:creationId xmlns:a16="http://schemas.microsoft.com/office/drawing/2014/main" id="{4843C177-6779-661B-DD6E-C881E4D91262}"/>
              </a:ext>
            </a:extLst>
          </p:cNvPr>
          <p:cNvSpPr/>
          <p:nvPr/>
        </p:nvSpPr>
        <p:spPr>
          <a:xfrm>
            <a:off x="0" y="422294"/>
            <a:ext cx="6648039" cy="1101580"/>
          </a:xfrm>
          <a:prstGeom prst="rect">
            <a:avLst/>
          </a:prstGeom>
          <a:solidFill>
            <a:srgbClr val="C00000"/>
          </a:solidFill>
          <a:ln>
            <a:solidFill>
              <a:srgbClr val="BE22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CuadroTexto 6">
            <a:extLst>
              <a:ext uri="{FF2B5EF4-FFF2-40B4-BE49-F238E27FC236}">
                <a16:creationId xmlns:a16="http://schemas.microsoft.com/office/drawing/2014/main" id="{5E4C2A41-9C2D-FA07-481C-A36BB6B611A9}"/>
              </a:ext>
            </a:extLst>
          </p:cNvPr>
          <p:cNvSpPr txBox="1"/>
          <p:nvPr/>
        </p:nvSpPr>
        <p:spPr>
          <a:xfrm>
            <a:off x="600226" y="711474"/>
            <a:ext cx="5645426" cy="523220"/>
          </a:xfrm>
          <a:prstGeom prst="rect">
            <a:avLst/>
          </a:prstGeom>
          <a:noFill/>
        </p:spPr>
        <p:txBody>
          <a:bodyPr wrap="square" rtlCol="0">
            <a:spAutoFit/>
          </a:bodyPr>
          <a:lstStyle/>
          <a:p>
            <a:r>
              <a:rPr lang="es-MX" sz="2800" dirty="0">
                <a:solidFill>
                  <a:schemeClr val="bg1"/>
                </a:solidFill>
                <a:latin typeface="Albertus Extra Bold" panose="020E0802040304020204" pitchFamily="34" charset="0"/>
              </a:rPr>
              <a:t>RAMAS DE ASEGURAMIENTO</a:t>
            </a:r>
          </a:p>
        </p:txBody>
      </p:sp>
      <p:sp>
        <p:nvSpPr>
          <p:cNvPr id="26" name="CuadroTexto 25">
            <a:extLst>
              <a:ext uri="{FF2B5EF4-FFF2-40B4-BE49-F238E27FC236}">
                <a16:creationId xmlns:a16="http://schemas.microsoft.com/office/drawing/2014/main" id="{DB961F66-16E2-BA64-0DB5-042E265120AF}"/>
              </a:ext>
            </a:extLst>
          </p:cNvPr>
          <p:cNvSpPr txBox="1"/>
          <p:nvPr/>
        </p:nvSpPr>
        <p:spPr>
          <a:xfrm>
            <a:off x="4911381" y="4283935"/>
            <a:ext cx="2822713" cy="584775"/>
          </a:xfrm>
          <a:prstGeom prst="rect">
            <a:avLst/>
          </a:prstGeom>
          <a:noFill/>
        </p:spPr>
        <p:txBody>
          <a:bodyPr wrap="square" rtlCol="0">
            <a:spAutoFit/>
          </a:bodyPr>
          <a:lstStyle/>
          <a:p>
            <a:pPr algn="ctr"/>
            <a:r>
              <a:rPr lang="es-ES" sz="1600" b="1" dirty="0">
                <a:effectLst/>
                <a:latin typeface="Albertus Extra Bold" panose="020E0802040304020204" pitchFamily="34" charset="0"/>
                <a:ea typeface="Calibri" panose="020F0502020204030204" pitchFamily="34" charset="0"/>
              </a:rPr>
              <a:t>SEGURO DE ENFERMEDADES</a:t>
            </a:r>
            <a:endParaRPr lang="es-MX" sz="1600" b="1" dirty="0">
              <a:latin typeface="Albertus Extra Bold" panose="020E0802040304020204" pitchFamily="34" charset="0"/>
            </a:endParaRPr>
          </a:p>
        </p:txBody>
      </p:sp>
      <p:grpSp>
        <p:nvGrpSpPr>
          <p:cNvPr id="41" name="Grupo 40">
            <a:extLst>
              <a:ext uri="{FF2B5EF4-FFF2-40B4-BE49-F238E27FC236}">
                <a16:creationId xmlns:a16="http://schemas.microsoft.com/office/drawing/2014/main" id="{D1B0154A-E6F3-1FF5-8516-8C6A4E019BEA}"/>
              </a:ext>
            </a:extLst>
          </p:cNvPr>
          <p:cNvGrpSpPr/>
          <p:nvPr/>
        </p:nvGrpSpPr>
        <p:grpSpPr>
          <a:xfrm>
            <a:off x="1253340" y="2385796"/>
            <a:ext cx="3485322" cy="516835"/>
            <a:chOff x="1139687" y="702365"/>
            <a:chExt cx="3485322" cy="516835"/>
          </a:xfrm>
        </p:grpSpPr>
        <p:sp>
          <p:nvSpPr>
            <p:cNvPr id="42" name="Rectángulo: esquinas redondeadas 41">
              <a:extLst>
                <a:ext uri="{FF2B5EF4-FFF2-40B4-BE49-F238E27FC236}">
                  <a16:creationId xmlns:a16="http://schemas.microsoft.com/office/drawing/2014/main" id="{F7A6CE16-BCA0-A094-B4E4-B7EAA105EE8F}"/>
                </a:ext>
              </a:extLst>
            </p:cNvPr>
            <p:cNvSpPr/>
            <p:nvPr/>
          </p:nvSpPr>
          <p:spPr>
            <a:xfrm>
              <a:off x="1139687"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3" name="CuadroTexto 42">
              <a:extLst>
                <a:ext uri="{FF2B5EF4-FFF2-40B4-BE49-F238E27FC236}">
                  <a16:creationId xmlns:a16="http://schemas.microsoft.com/office/drawing/2014/main" id="{9D7F7CCE-CC49-CA31-97E2-EF0E199283D3}"/>
                </a:ext>
              </a:extLst>
            </p:cNvPr>
            <p:cNvSpPr txBox="1"/>
            <p:nvPr/>
          </p:nvSpPr>
          <p:spPr>
            <a:xfrm>
              <a:off x="1404730" y="760727"/>
              <a:ext cx="2955235" cy="338554"/>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CONVENIO IMSS - CATEM</a:t>
              </a:r>
            </a:p>
          </p:txBody>
        </p:sp>
      </p:grpSp>
      <p:grpSp>
        <p:nvGrpSpPr>
          <p:cNvPr id="44" name="Grupo 43">
            <a:extLst>
              <a:ext uri="{FF2B5EF4-FFF2-40B4-BE49-F238E27FC236}">
                <a16:creationId xmlns:a16="http://schemas.microsoft.com/office/drawing/2014/main" id="{B9B26FBF-5466-CF7E-4625-3D6C8E9149F1}"/>
              </a:ext>
            </a:extLst>
          </p:cNvPr>
          <p:cNvGrpSpPr/>
          <p:nvPr/>
        </p:nvGrpSpPr>
        <p:grpSpPr>
          <a:xfrm>
            <a:off x="7852922" y="2385796"/>
            <a:ext cx="3485322" cy="516835"/>
            <a:chOff x="1139687" y="702365"/>
            <a:chExt cx="3485322" cy="516835"/>
          </a:xfrm>
          <a:solidFill>
            <a:schemeClr val="accent6">
              <a:lumMod val="75000"/>
            </a:schemeClr>
          </a:solidFill>
        </p:grpSpPr>
        <p:sp>
          <p:nvSpPr>
            <p:cNvPr id="45" name="Rectángulo: esquinas redondeadas 44">
              <a:extLst>
                <a:ext uri="{FF2B5EF4-FFF2-40B4-BE49-F238E27FC236}">
                  <a16:creationId xmlns:a16="http://schemas.microsoft.com/office/drawing/2014/main" id="{B30BF7E8-98BF-E676-78B0-90836D6C626D}"/>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6" name="CuadroTexto 45">
              <a:extLst>
                <a:ext uri="{FF2B5EF4-FFF2-40B4-BE49-F238E27FC236}">
                  <a16:creationId xmlns:a16="http://schemas.microsoft.com/office/drawing/2014/main" id="{4D68D592-0009-4FD9-CBDC-532AB98C5ADD}"/>
                </a:ext>
              </a:extLst>
            </p:cNvPr>
            <p:cNvSpPr txBox="1"/>
            <p:nvPr/>
          </p:nvSpPr>
          <p:spPr>
            <a:xfrm>
              <a:off x="1214230" y="791505"/>
              <a:ext cx="3336236" cy="338554"/>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OTRAS MODALIDADES IMSS</a:t>
              </a:r>
            </a:p>
          </p:txBody>
        </p:sp>
      </p:grpSp>
      <p:sp>
        <p:nvSpPr>
          <p:cNvPr id="47" name="Abrir llave 46">
            <a:extLst>
              <a:ext uri="{FF2B5EF4-FFF2-40B4-BE49-F238E27FC236}">
                <a16:creationId xmlns:a16="http://schemas.microsoft.com/office/drawing/2014/main" id="{9E5B9604-9073-5563-8043-990FF214909F}"/>
              </a:ext>
            </a:extLst>
          </p:cNvPr>
          <p:cNvSpPr/>
          <p:nvPr/>
        </p:nvSpPr>
        <p:spPr>
          <a:xfrm>
            <a:off x="7600688" y="3484797"/>
            <a:ext cx="252234" cy="252268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48" name="Cerrar llave 47">
            <a:extLst>
              <a:ext uri="{FF2B5EF4-FFF2-40B4-BE49-F238E27FC236}">
                <a16:creationId xmlns:a16="http://schemas.microsoft.com/office/drawing/2014/main" id="{A6F08F3D-6605-5DAC-B728-8D451E3D53E7}"/>
              </a:ext>
            </a:extLst>
          </p:cNvPr>
          <p:cNvSpPr/>
          <p:nvPr/>
        </p:nvSpPr>
        <p:spPr>
          <a:xfrm>
            <a:off x="4815746" y="3345758"/>
            <a:ext cx="252234" cy="2800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49" name="CuadroTexto 48">
            <a:extLst>
              <a:ext uri="{FF2B5EF4-FFF2-40B4-BE49-F238E27FC236}">
                <a16:creationId xmlns:a16="http://schemas.microsoft.com/office/drawing/2014/main" id="{D39C7230-5524-33C9-25FC-DBBF70F88444}"/>
              </a:ext>
            </a:extLst>
          </p:cNvPr>
          <p:cNvSpPr txBox="1"/>
          <p:nvPr/>
        </p:nvSpPr>
        <p:spPr>
          <a:xfrm>
            <a:off x="1383875" y="3668381"/>
            <a:ext cx="3313043" cy="1815882"/>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ES" sz="1600" dirty="0">
                <a:latin typeface="Albertus MT Lt" pitchFamily="2" charset="0"/>
              </a:rPr>
              <a:t>Se le otorga al trabajador 3 niveles de aseguramiento social</a:t>
            </a:r>
          </a:p>
          <a:p>
            <a:pPr marL="285750" indent="-285750" algn="just">
              <a:buClr>
                <a:srgbClr val="A11D13"/>
              </a:buClr>
              <a:buFont typeface="Arial" panose="020B0604020202020204" pitchFamily="34" charset="0"/>
              <a:buChar char="•"/>
            </a:pPr>
            <a:r>
              <a:rPr lang="es-ES" sz="1600" dirty="0">
                <a:latin typeface="Albertus MT Lt" pitchFamily="2" charset="0"/>
              </a:rPr>
              <a:t>1° Prevención</a:t>
            </a:r>
          </a:p>
          <a:p>
            <a:pPr marL="285750" indent="-285750" algn="just">
              <a:buClr>
                <a:srgbClr val="A11D13"/>
              </a:buClr>
              <a:buFont typeface="Arial" panose="020B0604020202020204" pitchFamily="34" charset="0"/>
              <a:buChar char="•"/>
            </a:pPr>
            <a:r>
              <a:rPr lang="es-ES" sz="1600" dirty="0">
                <a:latin typeface="Albertus MT Lt" pitchFamily="2" charset="0"/>
              </a:rPr>
              <a:t>2° Enfermedades crónico degenerativas</a:t>
            </a:r>
          </a:p>
          <a:p>
            <a:pPr marL="285750" indent="-285750" algn="just">
              <a:buClr>
                <a:srgbClr val="A11D13"/>
              </a:buClr>
              <a:buFont typeface="Arial" panose="020B0604020202020204" pitchFamily="34" charset="0"/>
              <a:buChar char="•"/>
            </a:pPr>
            <a:r>
              <a:rPr lang="es-ES" sz="1600" dirty="0">
                <a:latin typeface="Albertus MT Lt" pitchFamily="2" charset="0"/>
              </a:rPr>
              <a:t>3° Especialidades</a:t>
            </a:r>
          </a:p>
          <a:p>
            <a:pPr marL="285750" indent="-285750" algn="just">
              <a:buClr>
                <a:srgbClr val="A11D13"/>
              </a:buClr>
              <a:buFont typeface="Wingdings" panose="05000000000000000000" pitchFamily="2" charset="2"/>
              <a:buChar char="§"/>
            </a:pPr>
            <a:endParaRPr lang="es-MX" sz="1600" dirty="0"/>
          </a:p>
        </p:txBody>
      </p:sp>
      <p:sp>
        <p:nvSpPr>
          <p:cNvPr id="50" name="CuadroTexto 49">
            <a:extLst>
              <a:ext uri="{FF2B5EF4-FFF2-40B4-BE49-F238E27FC236}">
                <a16:creationId xmlns:a16="http://schemas.microsoft.com/office/drawing/2014/main" id="{03FC784B-B210-1FD9-F08E-16612703F365}"/>
              </a:ext>
            </a:extLst>
          </p:cNvPr>
          <p:cNvSpPr txBox="1"/>
          <p:nvPr/>
        </p:nvSpPr>
        <p:spPr>
          <a:xfrm>
            <a:off x="8025201" y="4453753"/>
            <a:ext cx="3313043" cy="584775"/>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ES" sz="1600" dirty="0">
                <a:latin typeface="Albertus MT Lt" pitchFamily="2" charset="0"/>
              </a:rPr>
              <a:t>Solo cuenta con el 1° nivel de aseguramiento.</a:t>
            </a:r>
            <a:endParaRPr lang="es-MX" sz="1600" dirty="0">
              <a:latin typeface="Albertus MT Lt" pitchFamily="2" charset="0"/>
            </a:endParaRPr>
          </a:p>
        </p:txBody>
      </p:sp>
    </p:spTree>
    <p:extLst>
      <p:ext uri="{BB962C8B-B14F-4D97-AF65-F5344CB8AC3E}">
        <p14:creationId xmlns:p14="http://schemas.microsoft.com/office/powerpoint/2010/main" val="260691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2" name="CuadroTexto 1">
            <a:extLst>
              <a:ext uri="{FF2B5EF4-FFF2-40B4-BE49-F238E27FC236}">
                <a16:creationId xmlns:a16="http://schemas.microsoft.com/office/drawing/2014/main" id="{DC2F0810-7E2E-E8DD-FF61-D8BF33D7E3F3}"/>
              </a:ext>
            </a:extLst>
          </p:cNvPr>
          <p:cNvSpPr txBox="1"/>
          <p:nvPr/>
        </p:nvSpPr>
        <p:spPr>
          <a:xfrm>
            <a:off x="4932235" y="3325502"/>
            <a:ext cx="2822713" cy="338554"/>
          </a:xfrm>
          <a:prstGeom prst="rect">
            <a:avLst/>
          </a:prstGeom>
          <a:noFill/>
        </p:spPr>
        <p:txBody>
          <a:bodyPr wrap="square" rtlCol="0">
            <a:spAutoFit/>
          </a:bodyPr>
          <a:lstStyle/>
          <a:p>
            <a:pPr algn="ctr"/>
            <a:r>
              <a:rPr lang="es-ES" sz="1600" b="1" dirty="0">
                <a:latin typeface="Albertus Extra Bold" panose="020E0802040304020204" pitchFamily="34" charset="0"/>
              </a:rPr>
              <a:t>GASTOS FUNERARIOS</a:t>
            </a:r>
            <a:endParaRPr lang="es-MX" sz="1600" b="1" dirty="0">
              <a:latin typeface="Albertus Extra Bold" panose="020E0802040304020204" pitchFamily="34" charset="0"/>
            </a:endParaRPr>
          </a:p>
        </p:txBody>
      </p:sp>
      <p:grpSp>
        <p:nvGrpSpPr>
          <p:cNvPr id="3" name="Grupo 2">
            <a:extLst>
              <a:ext uri="{FF2B5EF4-FFF2-40B4-BE49-F238E27FC236}">
                <a16:creationId xmlns:a16="http://schemas.microsoft.com/office/drawing/2014/main" id="{E092986E-9B1B-4A39-935A-BFA3B41293A1}"/>
              </a:ext>
            </a:extLst>
          </p:cNvPr>
          <p:cNvGrpSpPr/>
          <p:nvPr/>
        </p:nvGrpSpPr>
        <p:grpSpPr>
          <a:xfrm>
            <a:off x="1321019" y="2229036"/>
            <a:ext cx="3485322" cy="516835"/>
            <a:chOff x="1139687" y="702365"/>
            <a:chExt cx="3485322" cy="516835"/>
          </a:xfrm>
        </p:grpSpPr>
        <p:sp>
          <p:nvSpPr>
            <p:cNvPr id="4" name="Rectángulo: esquinas redondeadas 3">
              <a:extLst>
                <a:ext uri="{FF2B5EF4-FFF2-40B4-BE49-F238E27FC236}">
                  <a16:creationId xmlns:a16="http://schemas.microsoft.com/office/drawing/2014/main" id="{CDFB33B3-C75F-C4BB-B31B-51D0FB37577D}"/>
                </a:ext>
              </a:extLst>
            </p:cNvPr>
            <p:cNvSpPr/>
            <p:nvPr/>
          </p:nvSpPr>
          <p:spPr>
            <a:xfrm>
              <a:off x="1139687"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91EF204A-7D3F-B14B-C828-BB7B50FE53E0}"/>
                </a:ext>
              </a:extLst>
            </p:cNvPr>
            <p:cNvSpPr txBox="1"/>
            <p:nvPr/>
          </p:nvSpPr>
          <p:spPr>
            <a:xfrm>
              <a:off x="1404730" y="760727"/>
              <a:ext cx="2955235" cy="338554"/>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CONVENIO IMSS - CATEM</a:t>
              </a:r>
            </a:p>
          </p:txBody>
        </p:sp>
      </p:grpSp>
      <p:grpSp>
        <p:nvGrpSpPr>
          <p:cNvPr id="9" name="Grupo 8">
            <a:extLst>
              <a:ext uri="{FF2B5EF4-FFF2-40B4-BE49-F238E27FC236}">
                <a16:creationId xmlns:a16="http://schemas.microsoft.com/office/drawing/2014/main" id="{4DAD8D72-761F-B46A-334B-9CEA1008D450}"/>
              </a:ext>
            </a:extLst>
          </p:cNvPr>
          <p:cNvGrpSpPr/>
          <p:nvPr/>
        </p:nvGrpSpPr>
        <p:grpSpPr>
          <a:xfrm>
            <a:off x="7920601" y="2229036"/>
            <a:ext cx="3485322" cy="516835"/>
            <a:chOff x="1139687" y="702365"/>
            <a:chExt cx="3485322" cy="516835"/>
          </a:xfrm>
          <a:solidFill>
            <a:schemeClr val="accent6">
              <a:lumMod val="75000"/>
            </a:schemeClr>
          </a:solidFill>
        </p:grpSpPr>
        <p:sp>
          <p:nvSpPr>
            <p:cNvPr id="10" name="Rectángulo: esquinas redondeadas 9">
              <a:extLst>
                <a:ext uri="{FF2B5EF4-FFF2-40B4-BE49-F238E27FC236}">
                  <a16:creationId xmlns:a16="http://schemas.microsoft.com/office/drawing/2014/main" id="{D18B099D-E244-C5A7-C8E6-9A93766CE611}"/>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00D31603-97A1-D7C5-05E5-4F4DECC7FECD}"/>
                </a:ext>
              </a:extLst>
            </p:cNvPr>
            <p:cNvSpPr txBox="1"/>
            <p:nvPr/>
          </p:nvSpPr>
          <p:spPr>
            <a:xfrm>
              <a:off x="1225826" y="760727"/>
              <a:ext cx="3313044" cy="338554"/>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OTRAS MODALIDADES IMSS</a:t>
              </a:r>
            </a:p>
          </p:txBody>
        </p:sp>
      </p:grpSp>
      <p:sp>
        <p:nvSpPr>
          <p:cNvPr id="12" name="Abrir llave 11">
            <a:extLst>
              <a:ext uri="{FF2B5EF4-FFF2-40B4-BE49-F238E27FC236}">
                <a16:creationId xmlns:a16="http://schemas.microsoft.com/office/drawing/2014/main" id="{F8C50BFF-CC90-3FE0-B1CC-504663D5FAA5}"/>
              </a:ext>
            </a:extLst>
          </p:cNvPr>
          <p:cNvSpPr/>
          <p:nvPr/>
        </p:nvSpPr>
        <p:spPr>
          <a:xfrm>
            <a:off x="7688688" y="2851888"/>
            <a:ext cx="231913" cy="123115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13" name="Cerrar llave 12">
            <a:extLst>
              <a:ext uri="{FF2B5EF4-FFF2-40B4-BE49-F238E27FC236}">
                <a16:creationId xmlns:a16="http://schemas.microsoft.com/office/drawing/2014/main" id="{21B0EAAE-FF99-21F0-E243-8B627C8D4BC3}"/>
              </a:ext>
            </a:extLst>
          </p:cNvPr>
          <p:cNvSpPr/>
          <p:nvPr/>
        </p:nvSpPr>
        <p:spPr>
          <a:xfrm>
            <a:off x="4766582" y="2851887"/>
            <a:ext cx="231913" cy="123115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14" name="CuadroTexto 13">
            <a:extLst>
              <a:ext uri="{FF2B5EF4-FFF2-40B4-BE49-F238E27FC236}">
                <a16:creationId xmlns:a16="http://schemas.microsoft.com/office/drawing/2014/main" id="{657D1A23-9268-91FF-EF3E-93B54E3CBF5F}"/>
              </a:ext>
            </a:extLst>
          </p:cNvPr>
          <p:cNvSpPr txBox="1"/>
          <p:nvPr/>
        </p:nvSpPr>
        <p:spPr>
          <a:xfrm>
            <a:off x="4981931" y="4916830"/>
            <a:ext cx="2822713" cy="584775"/>
          </a:xfrm>
          <a:prstGeom prst="rect">
            <a:avLst/>
          </a:prstGeom>
          <a:noFill/>
        </p:spPr>
        <p:txBody>
          <a:bodyPr wrap="square" rtlCol="0">
            <a:spAutoFit/>
          </a:bodyPr>
          <a:lstStyle/>
          <a:p>
            <a:pPr algn="ctr"/>
            <a:r>
              <a:rPr lang="es-ES" sz="1600" b="1" dirty="0">
                <a:latin typeface="Albertus Extra Bold" panose="020E0802040304020204" pitchFamily="34" charset="0"/>
              </a:rPr>
              <a:t>PRESTACIONES SOCIALES</a:t>
            </a:r>
            <a:endParaRPr lang="es-MX" sz="1600" b="1" dirty="0">
              <a:latin typeface="Albertus Extra Bold" panose="020E0802040304020204" pitchFamily="34" charset="0"/>
            </a:endParaRPr>
          </a:p>
        </p:txBody>
      </p:sp>
      <p:sp>
        <p:nvSpPr>
          <p:cNvPr id="15" name="Abrir llave 14">
            <a:extLst>
              <a:ext uri="{FF2B5EF4-FFF2-40B4-BE49-F238E27FC236}">
                <a16:creationId xmlns:a16="http://schemas.microsoft.com/office/drawing/2014/main" id="{A02CE608-09D9-8BA9-38B4-DE1FD51C4F8E}"/>
              </a:ext>
            </a:extLst>
          </p:cNvPr>
          <p:cNvSpPr/>
          <p:nvPr/>
        </p:nvSpPr>
        <p:spPr>
          <a:xfrm>
            <a:off x="7688688" y="4571818"/>
            <a:ext cx="231913" cy="123115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0" name="Cerrar llave 29">
            <a:extLst>
              <a:ext uri="{FF2B5EF4-FFF2-40B4-BE49-F238E27FC236}">
                <a16:creationId xmlns:a16="http://schemas.microsoft.com/office/drawing/2014/main" id="{003018FE-5942-CC63-26CF-D66365B4E2DB}"/>
              </a:ext>
            </a:extLst>
          </p:cNvPr>
          <p:cNvSpPr/>
          <p:nvPr/>
        </p:nvSpPr>
        <p:spPr>
          <a:xfrm>
            <a:off x="4750018" y="4547499"/>
            <a:ext cx="231913" cy="123115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1" name="CuadroTexto 30">
            <a:extLst>
              <a:ext uri="{FF2B5EF4-FFF2-40B4-BE49-F238E27FC236}">
                <a16:creationId xmlns:a16="http://schemas.microsoft.com/office/drawing/2014/main" id="{D1C129B0-1C4C-9821-458F-F04D6F348F4F}"/>
              </a:ext>
            </a:extLst>
          </p:cNvPr>
          <p:cNvSpPr txBox="1"/>
          <p:nvPr/>
        </p:nvSpPr>
        <p:spPr>
          <a:xfrm>
            <a:off x="1407157" y="3077963"/>
            <a:ext cx="3313043" cy="1077218"/>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ES" sz="1600" dirty="0">
                <a:latin typeface="Albertus MT Lt" pitchFamily="2" charset="0"/>
              </a:rPr>
              <a:t>Se otorga ayuda económica a beneficiarios, para gastos funerarios del asegurado/a.</a:t>
            </a:r>
            <a:endParaRPr lang="es-MX" sz="1600" dirty="0">
              <a:latin typeface="Albertus MT Lt" pitchFamily="2" charset="0"/>
            </a:endParaRPr>
          </a:p>
          <a:p>
            <a:pPr marL="285750" indent="-285750" algn="just">
              <a:buClr>
                <a:srgbClr val="A11D13"/>
              </a:buClr>
              <a:buFont typeface="Wingdings" panose="05000000000000000000" pitchFamily="2" charset="2"/>
              <a:buChar char="§"/>
            </a:pPr>
            <a:endParaRPr lang="es-MX" sz="1600" dirty="0"/>
          </a:p>
        </p:txBody>
      </p:sp>
      <p:sp>
        <p:nvSpPr>
          <p:cNvPr id="32" name="CuadroTexto 31">
            <a:extLst>
              <a:ext uri="{FF2B5EF4-FFF2-40B4-BE49-F238E27FC236}">
                <a16:creationId xmlns:a16="http://schemas.microsoft.com/office/drawing/2014/main" id="{DAF6F4E6-81B3-7A61-292C-823CE41CE31B}"/>
              </a:ext>
            </a:extLst>
          </p:cNvPr>
          <p:cNvSpPr txBox="1"/>
          <p:nvPr/>
        </p:nvSpPr>
        <p:spPr>
          <a:xfrm>
            <a:off x="8006740" y="3051963"/>
            <a:ext cx="3313043" cy="830997"/>
          </a:xfrm>
          <a:prstGeom prst="rect">
            <a:avLst/>
          </a:prstGeom>
          <a:noFill/>
        </p:spPr>
        <p:txBody>
          <a:bodyPr wrap="square" rtlCol="0">
            <a:spAutoFit/>
          </a:bodyPr>
          <a:lstStyle>
            <a:defPPr>
              <a:defRPr lang="es-MX"/>
            </a:defPPr>
            <a:lvl1pPr marL="285750" indent="-285750" algn="just">
              <a:buClr>
                <a:schemeClr val="accent6">
                  <a:lumMod val="75000"/>
                </a:schemeClr>
              </a:buClr>
              <a:buFont typeface="Wingdings" panose="05000000000000000000" pitchFamily="2" charset="2"/>
              <a:buChar char="§"/>
              <a:defRPr sz="1600"/>
            </a:lvl1pPr>
          </a:lstStyle>
          <a:p>
            <a:r>
              <a:rPr lang="es-ES" dirty="0">
                <a:latin typeface="Albertus MT Lt" pitchFamily="2" charset="0"/>
              </a:rPr>
              <a:t>Se otorga ayuda económica a beneficiarios, para gastos funerarios del asegurado/a.</a:t>
            </a:r>
            <a:endParaRPr lang="es-MX" dirty="0">
              <a:latin typeface="Albertus MT Lt" pitchFamily="2" charset="0"/>
            </a:endParaRPr>
          </a:p>
        </p:txBody>
      </p:sp>
      <p:sp>
        <p:nvSpPr>
          <p:cNvPr id="33" name="CuadroTexto 32">
            <a:extLst>
              <a:ext uri="{FF2B5EF4-FFF2-40B4-BE49-F238E27FC236}">
                <a16:creationId xmlns:a16="http://schemas.microsoft.com/office/drawing/2014/main" id="{C26175DC-955F-4BC8-9315-D508B20994C4}"/>
              </a:ext>
            </a:extLst>
          </p:cNvPr>
          <p:cNvSpPr txBox="1"/>
          <p:nvPr/>
        </p:nvSpPr>
        <p:spPr>
          <a:xfrm>
            <a:off x="1407156" y="4547499"/>
            <a:ext cx="3313043" cy="1323439"/>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MX" sz="1600" dirty="0">
                <a:latin typeface="Albertus MT Lt" pitchFamily="2" charset="0"/>
              </a:rPr>
              <a:t>Promoción a la Salud, cultura y deporte.</a:t>
            </a:r>
          </a:p>
          <a:p>
            <a:pPr marL="285750" indent="-285750" algn="just">
              <a:buClr>
                <a:srgbClr val="A11D13"/>
              </a:buClr>
              <a:buFont typeface="Wingdings" panose="05000000000000000000" pitchFamily="2" charset="2"/>
              <a:buChar char="§"/>
            </a:pPr>
            <a:r>
              <a:rPr lang="es-MX" sz="1600" dirty="0">
                <a:latin typeface="Albertus MT Lt" pitchFamily="2" charset="0"/>
              </a:rPr>
              <a:t>Centros vacacionales.</a:t>
            </a:r>
          </a:p>
          <a:p>
            <a:pPr marL="285750" indent="-285750" algn="just">
              <a:buClr>
                <a:srgbClr val="A11D13"/>
              </a:buClr>
              <a:buFont typeface="Wingdings" panose="05000000000000000000" pitchFamily="2" charset="2"/>
              <a:buChar char="§"/>
            </a:pPr>
            <a:r>
              <a:rPr lang="es-MX" sz="1600" dirty="0">
                <a:latin typeface="Albertus MT Lt" pitchFamily="2" charset="0"/>
              </a:rPr>
              <a:t>Establecimiento y adiestramiento de velatorios. </a:t>
            </a:r>
          </a:p>
        </p:txBody>
      </p:sp>
      <p:sp>
        <p:nvSpPr>
          <p:cNvPr id="34" name="CuadroTexto 33">
            <a:extLst>
              <a:ext uri="{FF2B5EF4-FFF2-40B4-BE49-F238E27FC236}">
                <a16:creationId xmlns:a16="http://schemas.microsoft.com/office/drawing/2014/main" id="{C032CDC8-27C3-96EC-09FF-09CEFBB99F60}"/>
              </a:ext>
            </a:extLst>
          </p:cNvPr>
          <p:cNvSpPr txBox="1"/>
          <p:nvPr/>
        </p:nvSpPr>
        <p:spPr>
          <a:xfrm>
            <a:off x="8092879" y="4547499"/>
            <a:ext cx="3313043" cy="1569660"/>
          </a:xfrm>
          <a:prstGeom prst="rect">
            <a:avLst/>
          </a:prstGeom>
          <a:noFill/>
        </p:spPr>
        <p:txBody>
          <a:bodyPr wrap="square" rtlCol="0">
            <a:spAutoFit/>
          </a:bodyPr>
          <a:lstStyle/>
          <a:p>
            <a:pPr marL="285750" indent="-285750" algn="just">
              <a:buClr>
                <a:schemeClr val="accent6">
                  <a:lumMod val="75000"/>
                </a:schemeClr>
              </a:buClr>
              <a:buFont typeface="Wingdings" panose="05000000000000000000" pitchFamily="2" charset="2"/>
              <a:buChar char="§"/>
            </a:pPr>
            <a:r>
              <a:rPr lang="es-MX" sz="1600" dirty="0">
                <a:latin typeface="Albertus MT Lt" pitchFamily="2" charset="0"/>
              </a:rPr>
              <a:t>Promoción a la Salud, cultura y deporte.</a:t>
            </a:r>
          </a:p>
          <a:p>
            <a:pPr marL="285750" indent="-285750" algn="just">
              <a:buClr>
                <a:schemeClr val="accent6">
                  <a:lumMod val="75000"/>
                </a:schemeClr>
              </a:buClr>
              <a:buFont typeface="Wingdings" panose="05000000000000000000" pitchFamily="2" charset="2"/>
              <a:buChar char="§"/>
            </a:pPr>
            <a:r>
              <a:rPr lang="es-MX" sz="1600" dirty="0">
                <a:latin typeface="Albertus MT Lt" pitchFamily="2" charset="0"/>
              </a:rPr>
              <a:t>Centros vacacionales.</a:t>
            </a:r>
          </a:p>
          <a:p>
            <a:pPr marL="285750" indent="-285750" algn="just">
              <a:buClr>
                <a:schemeClr val="accent6">
                  <a:lumMod val="75000"/>
                </a:schemeClr>
              </a:buClr>
              <a:buFont typeface="Wingdings" panose="05000000000000000000" pitchFamily="2" charset="2"/>
              <a:buChar char="§"/>
            </a:pPr>
            <a:r>
              <a:rPr lang="es-MX" sz="1600" dirty="0">
                <a:latin typeface="Albertus MT Lt" pitchFamily="2" charset="0"/>
              </a:rPr>
              <a:t>Establecimiento y adiestramiento de velatorios. </a:t>
            </a:r>
          </a:p>
          <a:p>
            <a:pPr marL="285750" indent="-285750" algn="just">
              <a:buClr>
                <a:schemeClr val="accent6">
                  <a:lumMod val="75000"/>
                </a:schemeClr>
              </a:buClr>
              <a:buFont typeface="Wingdings" panose="05000000000000000000" pitchFamily="2" charset="2"/>
              <a:buChar char="§"/>
            </a:pPr>
            <a:endParaRPr lang="es-MX" sz="1600" dirty="0"/>
          </a:p>
        </p:txBody>
      </p:sp>
      <p:sp>
        <p:nvSpPr>
          <p:cNvPr id="35" name="Rectángulo 34">
            <a:extLst>
              <a:ext uri="{FF2B5EF4-FFF2-40B4-BE49-F238E27FC236}">
                <a16:creationId xmlns:a16="http://schemas.microsoft.com/office/drawing/2014/main" id="{B2A862A2-CFF4-7C57-F0B6-BF39C7EAE1B5}"/>
              </a:ext>
            </a:extLst>
          </p:cNvPr>
          <p:cNvSpPr/>
          <p:nvPr/>
        </p:nvSpPr>
        <p:spPr>
          <a:xfrm>
            <a:off x="0" y="422294"/>
            <a:ext cx="6648039" cy="1101580"/>
          </a:xfrm>
          <a:prstGeom prst="rect">
            <a:avLst/>
          </a:prstGeom>
          <a:solidFill>
            <a:srgbClr val="C00000"/>
          </a:solidFill>
          <a:ln>
            <a:solidFill>
              <a:srgbClr val="BE22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CuadroTexto 35">
            <a:extLst>
              <a:ext uri="{FF2B5EF4-FFF2-40B4-BE49-F238E27FC236}">
                <a16:creationId xmlns:a16="http://schemas.microsoft.com/office/drawing/2014/main" id="{CEC43FB3-9DFC-25BA-CE61-D41E1455F87C}"/>
              </a:ext>
            </a:extLst>
          </p:cNvPr>
          <p:cNvSpPr txBox="1"/>
          <p:nvPr/>
        </p:nvSpPr>
        <p:spPr>
          <a:xfrm>
            <a:off x="600226" y="711474"/>
            <a:ext cx="5645426" cy="523220"/>
          </a:xfrm>
          <a:prstGeom prst="rect">
            <a:avLst/>
          </a:prstGeom>
          <a:noFill/>
        </p:spPr>
        <p:txBody>
          <a:bodyPr wrap="square" rtlCol="0">
            <a:spAutoFit/>
          </a:bodyPr>
          <a:lstStyle/>
          <a:p>
            <a:r>
              <a:rPr lang="es-MX" sz="2800" dirty="0">
                <a:solidFill>
                  <a:schemeClr val="bg1"/>
                </a:solidFill>
                <a:latin typeface="Albertus Extra Bold" panose="020E0802040304020204" pitchFamily="34" charset="0"/>
              </a:rPr>
              <a:t>RAMAS DE ASEGURAMIENTO</a:t>
            </a:r>
          </a:p>
        </p:txBody>
      </p:sp>
    </p:spTree>
    <p:extLst>
      <p:ext uri="{BB962C8B-B14F-4D97-AF65-F5344CB8AC3E}">
        <p14:creationId xmlns:p14="http://schemas.microsoft.com/office/powerpoint/2010/main" val="2491171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470991" y="2825914"/>
            <a:ext cx="9489749" cy="1754326"/>
          </a:xfrm>
          <a:prstGeom prst="rect">
            <a:avLst/>
          </a:prstGeom>
          <a:noFill/>
        </p:spPr>
        <p:txBody>
          <a:bodyPr wrap="square" rtlCol="0">
            <a:spAutoFit/>
          </a:bodyPr>
          <a:lstStyle/>
          <a:p>
            <a:pPr algn="ctr"/>
            <a:r>
              <a:rPr lang="es-ES" sz="5400" b="1" dirty="0">
                <a:latin typeface="Albertus Extra Bold" panose="020E0802040304020204" pitchFamily="34" charset="0"/>
              </a:rPr>
              <a:t>COMPARATIVA DE COSTOS</a:t>
            </a:r>
            <a:endParaRPr lang="es-MX" sz="4000" b="1" dirty="0">
              <a:latin typeface="Albertus Extra Bold" panose="020E0802040304020204" pitchFamily="34" charset="0"/>
            </a:endParaRPr>
          </a:p>
        </p:txBody>
      </p:sp>
      <p:pic>
        <p:nvPicPr>
          <p:cNvPr id="5" name="Imagen 4">
            <a:extLst>
              <a:ext uri="{FF2B5EF4-FFF2-40B4-BE49-F238E27FC236}">
                <a16:creationId xmlns:a16="http://schemas.microsoft.com/office/drawing/2014/main" id="{9AF9EB53-5F94-7A2B-F34A-380F2057C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052731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8" name="Grupo 27">
            <a:extLst>
              <a:ext uri="{FF2B5EF4-FFF2-40B4-BE49-F238E27FC236}">
                <a16:creationId xmlns:a16="http://schemas.microsoft.com/office/drawing/2014/main" id="{96C73CD2-D253-9BDD-B0F7-6D5B26B0D044}"/>
              </a:ext>
            </a:extLst>
          </p:cNvPr>
          <p:cNvGrpSpPr/>
          <p:nvPr/>
        </p:nvGrpSpPr>
        <p:grpSpPr>
          <a:xfrm>
            <a:off x="9900023" y="126185"/>
            <a:ext cx="2108115" cy="1874292"/>
            <a:chOff x="9938123" y="75385"/>
            <a:chExt cx="2108115" cy="1874292"/>
          </a:xfrm>
        </p:grpSpPr>
        <p:pic>
          <p:nvPicPr>
            <p:cNvPr id="25" name="Imagen 24">
              <a:extLst>
                <a:ext uri="{FF2B5EF4-FFF2-40B4-BE49-F238E27FC236}">
                  <a16:creationId xmlns:a16="http://schemas.microsoft.com/office/drawing/2014/main" id="{ECF487B9-F725-537B-BFBD-A0B36A6CF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8123" y="75385"/>
              <a:ext cx="1374546" cy="1241946"/>
            </a:xfrm>
            <a:prstGeom prst="rect">
              <a:avLst/>
            </a:prstGeom>
          </p:spPr>
        </p:pic>
        <p:pic>
          <p:nvPicPr>
            <p:cNvPr id="27" name="Imagen 26">
              <a:extLst>
                <a:ext uri="{FF2B5EF4-FFF2-40B4-BE49-F238E27FC236}">
                  <a16:creationId xmlns:a16="http://schemas.microsoft.com/office/drawing/2014/main" id="{62894802-1756-268F-D510-508F6F454770}"/>
                </a:ext>
              </a:extLst>
            </p:cNvPr>
            <p:cNvPicPr>
              <a:picLocks noChangeAspect="1"/>
            </p:cNvPicPr>
            <p:nvPr/>
          </p:nvPicPr>
          <p:blipFill rotWithShape="1">
            <a:blip r:embed="rId3">
              <a:extLst>
                <a:ext uri="{28A0092B-C50C-407E-A947-70E740481C1C}">
                  <a14:useLocalDpi xmlns:a14="http://schemas.microsoft.com/office/drawing/2010/main" val="0"/>
                </a:ext>
              </a:extLst>
            </a:blip>
            <a:srcRect l="25275" r="26740"/>
            <a:stretch/>
          </p:blipFill>
          <p:spPr>
            <a:xfrm>
              <a:off x="10987208" y="708245"/>
              <a:ext cx="1059030" cy="1241432"/>
            </a:xfrm>
            <a:prstGeom prst="rect">
              <a:avLst/>
            </a:prstGeom>
          </p:spPr>
        </p:pic>
      </p:grpSp>
      <p:sp>
        <p:nvSpPr>
          <p:cNvPr id="2" name="CuadroTexto 1">
            <a:extLst>
              <a:ext uri="{FF2B5EF4-FFF2-40B4-BE49-F238E27FC236}">
                <a16:creationId xmlns:a16="http://schemas.microsoft.com/office/drawing/2014/main" id="{DC2F0810-7E2E-E8DD-FF61-D8BF33D7E3F3}"/>
              </a:ext>
            </a:extLst>
          </p:cNvPr>
          <p:cNvSpPr txBox="1"/>
          <p:nvPr/>
        </p:nvSpPr>
        <p:spPr>
          <a:xfrm>
            <a:off x="4438311" y="3830591"/>
            <a:ext cx="2822713" cy="584775"/>
          </a:xfrm>
          <a:prstGeom prst="rect">
            <a:avLst/>
          </a:prstGeom>
          <a:noFill/>
        </p:spPr>
        <p:txBody>
          <a:bodyPr wrap="square" rtlCol="0">
            <a:spAutoFit/>
          </a:bodyPr>
          <a:lstStyle/>
          <a:p>
            <a:pPr algn="ctr"/>
            <a:r>
              <a:rPr lang="es-ES" sz="3200" b="1" dirty="0">
                <a:latin typeface="Albertus Extra Bold" panose="020E0802040304020204" pitchFamily="34" charset="0"/>
              </a:rPr>
              <a:t>COSTOS</a:t>
            </a:r>
            <a:endParaRPr lang="es-MX" sz="3200" b="1" dirty="0">
              <a:latin typeface="Albertus Extra Bold" panose="020E0802040304020204" pitchFamily="34" charset="0"/>
            </a:endParaRPr>
          </a:p>
        </p:txBody>
      </p:sp>
      <p:grpSp>
        <p:nvGrpSpPr>
          <p:cNvPr id="3" name="Grupo 2">
            <a:extLst>
              <a:ext uri="{FF2B5EF4-FFF2-40B4-BE49-F238E27FC236}">
                <a16:creationId xmlns:a16="http://schemas.microsoft.com/office/drawing/2014/main" id="{E092986E-9B1B-4A39-935A-BFA3B41293A1}"/>
              </a:ext>
            </a:extLst>
          </p:cNvPr>
          <p:cNvGrpSpPr/>
          <p:nvPr/>
        </p:nvGrpSpPr>
        <p:grpSpPr>
          <a:xfrm>
            <a:off x="856988" y="1805949"/>
            <a:ext cx="3611216" cy="807286"/>
            <a:chOff x="1139687" y="702365"/>
            <a:chExt cx="3485322" cy="643137"/>
          </a:xfrm>
        </p:grpSpPr>
        <p:sp>
          <p:nvSpPr>
            <p:cNvPr id="4" name="Rectángulo: esquinas redondeadas 3">
              <a:extLst>
                <a:ext uri="{FF2B5EF4-FFF2-40B4-BE49-F238E27FC236}">
                  <a16:creationId xmlns:a16="http://schemas.microsoft.com/office/drawing/2014/main" id="{CDFB33B3-C75F-C4BB-B31B-51D0FB37577D}"/>
                </a:ext>
              </a:extLst>
            </p:cNvPr>
            <p:cNvSpPr/>
            <p:nvPr/>
          </p:nvSpPr>
          <p:spPr>
            <a:xfrm>
              <a:off x="1139687" y="702365"/>
              <a:ext cx="3485322" cy="51683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91EF204A-7D3F-B14B-C828-BB7B50FE53E0}"/>
                </a:ext>
              </a:extLst>
            </p:cNvPr>
            <p:cNvSpPr txBox="1"/>
            <p:nvPr/>
          </p:nvSpPr>
          <p:spPr>
            <a:xfrm>
              <a:off x="1404730" y="760727"/>
              <a:ext cx="2955235" cy="584775"/>
            </a:xfrm>
            <a:prstGeom prst="rect">
              <a:avLst/>
            </a:prstGeom>
            <a:noFill/>
          </p:spPr>
          <p:txBody>
            <a:bodyPr wrap="square" rtlCol="0">
              <a:spAutoFit/>
            </a:bodyPr>
            <a:lstStyle/>
            <a:p>
              <a:pPr algn="ctr"/>
              <a:r>
                <a:rPr lang="es-MX" sz="1600" b="1" dirty="0">
                  <a:solidFill>
                    <a:schemeClr val="bg1"/>
                  </a:solidFill>
                  <a:latin typeface="Albertus Extra Bold" panose="020E0802040304020204" pitchFamily="34" charset="0"/>
                </a:rPr>
                <a:t>COSTO CONVENIO IMSS - CATEM</a:t>
              </a:r>
            </a:p>
          </p:txBody>
        </p:sp>
      </p:grpSp>
      <p:grpSp>
        <p:nvGrpSpPr>
          <p:cNvPr id="9" name="Grupo 8">
            <a:extLst>
              <a:ext uri="{FF2B5EF4-FFF2-40B4-BE49-F238E27FC236}">
                <a16:creationId xmlns:a16="http://schemas.microsoft.com/office/drawing/2014/main" id="{4DAD8D72-761F-B46A-334B-9CEA1008D450}"/>
              </a:ext>
            </a:extLst>
          </p:cNvPr>
          <p:cNvGrpSpPr/>
          <p:nvPr/>
        </p:nvGrpSpPr>
        <p:grpSpPr>
          <a:xfrm>
            <a:off x="7542708" y="1837935"/>
            <a:ext cx="3485322" cy="584775"/>
            <a:chOff x="1139687" y="702365"/>
            <a:chExt cx="3485322" cy="584775"/>
          </a:xfrm>
          <a:solidFill>
            <a:schemeClr val="accent6">
              <a:lumMod val="75000"/>
            </a:schemeClr>
          </a:solidFill>
        </p:grpSpPr>
        <p:sp>
          <p:nvSpPr>
            <p:cNvPr id="10" name="Rectángulo: esquinas redondeadas 9">
              <a:extLst>
                <a:ext uri="{FF2B5EF4-FFF2-40B4-BE49-F238E27FC236}">
                  <a16:creationId xmlns:a16="http://schemas.microsoft.com/office/drawing/2014/main" id="{D18B099D-E244-C5A7-C8E6-9A93766CE611}"/>
                </a:ext>
              </a:extLst>
            </p:cNvPr>
            <p:cNvSpPr/>
            <p:nvPr/>
          </p:nvSpPr>
          <p:spPr>
            <a:xfrm>
              <a:off x="1139687" y="702365"/>
              <a:ext cx="3485322" cy="5168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00D31603-97A1-D7C5-05E5-4F4DECC7FECD}"/>
                </a:ext>
              </a:extLst>
            </p:cNvPr>
            <p:cNvSpPr txBox="1"/>
            <p:nvPr/>
          </p:nvSpPr>
          <p:spPr>
            <a:xfrm>
              <a:off x="1180612" y="702365"/>
              <a:ext cx="3313044" cy="584775"/>
            </a:xfrm>
            <a:prstGeom prst="rect">
              <a:avLst/>
            </a:prstGeom>
            <a:grpFill/>
          </p:spPr>
          <p:txBody>
            <a:bodyPr wrap="square" rtlCol="0">
              <a:spAutoFit/>
            </a:bodyPr>
            <a:lstStyle/>
            <a:p>
              <a:pPr algn="ctr"/>
              <a:r>
                <a:rPr lang="es-MX" sz="1600" b="1" dirty="0">
                  <a:solidFill>
                    <a:schemeClr val="bg1"/>
                  </a:solidFill>
                  <a:latin typeface="Albertus Extra Bold" panose="020E0802040304020204" pitchFamily="34" charset="0"/>
                </a:rPr>
                <a:t>COSTO OTRAS MODALIDADES IMSS</a:t>
              </a:r>
            </a:p>
          </p:txBody>
        </p:sp>
      </p:grpSp>
      <p:sp>
        <p:nvSpPr>
          <p:cNvPr id="12" name="Abrir llave 11">
            <a:extLst>
              <a:ext uri="{FF2B5EF4-FFF2-40B4-BE49-F238E27FC236}">
                <a16:creationId xmlns:a16="http://schemas.microsoft.com/office/drawing/2014/main" id="{F8C50BFF-CC90-3FE0-B1CC-504663D5FAA5}"/>
              </a:ext>
            </a:extLst>
          </p:cNvPr>
          <p:cNvSpPr/>
          <p:nvPr/>
        </p:nvSpPr>
        <p:spPr>
          <a:xfrm>
            <a:off x="7261024" y="2494893"/>
            <a:ext cx="228927" cy="310854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13" name="Cerrar llave 12">
            <a:extLst>
              <a:ext uri="{FF2B5EF4-FFF2-40B4-BE49-F238E27FC236}">
                <a16:creationId xmlns:a16="http://schemas.microsoft.com/office/drawing/2014/main" id="{21B0EAAE-FF99-21F0-E243-8B627C8D4BC3}"/>
              </a:ext>
            </a:extLst>
          </p:cNvPr>
          <p:cNvSpPr/>
          <p:nvPr/>
        </p:nvSpPr>
        <p:spPr>
          <a:xfrm>
            <a:off x="4272658" y="2494894"/>
            <a:ext cx="165653" cy="310854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31" name="CuadroTexto 30">
            <a:extLst>
              <a:ext uri="{FF2B5EF4-FFF2-40B4-BE49-F238E27FC236}">
                <a16:creationId xmlns:a16="http://schemas.microsoft.com/office/drawing/2014/main" id="{D1C129B0-1C4C-9821-458F-F04D6F348F4F}"/>
              </a:ext>
            </a:extLst>
          </p:cNvPr>
          <p:cNvSpPr txBox="1"/>
          <p:nvPr/>
        </p:nvSpPr>
        <p:spPr>
          <a:xfrm>
            <a:off x="943126" y="2654876"/>
            <a:ext cx="3313043" cy="2492990"/>
          </a:xfrm>
          <a:prstGeom prst="rect">
            <a:avLst/>
          </a:prstGeom>
          <a:noFill/>
        </p:spPr>
        <p:txBody>
          <a:bodyPr wrap="square" rtlCol="0">
            <a:spAutoFit/>
          </a:bodyPr>
          <a:lstStyle/>
          <a:p>
            <a:pPr marL="285750" indent="-285750" algn="just">
              <a:buClr>
                <a:srgbClr val="A11D13"/>
              </a:buClr>
              <a:buFont typeface="Wingdings" panose="05000000000000000000" pitchFamily="2" charset="2"/>
              <a:buChar char="§"/>
            </a:pPr>
            <a:r>
              <a:rPr lang="es-ES" sz="2000" dirty="0">
                <a:latin typeface="Albertus MT Lt" pitchFamily="2" charset="0"/>
              </a:rPr>
              <a:t>MENSUALIDAD DESDE LOS $2,300 A $2,950 CON 1 SALARIO MINIMO (RESTO DEL PAIS), $2,900 A  $3,880 (ZONA FRONTERIZA), DEPENDIENDO EL RIESGO DE SU OCUAPACIÓN.</a:t>
            </a:r>
            <a:endParaRPr lang="es-MX" sz="2000" dirty="0">
              <a:latin typeface="Albertus MT Lt" pitchFamily="2" charset="0"/>
            </a:endParaRPr>
          </a:p>
          <a:p>
            <a:pPr marL="285750" indent="-285750" algn="just">
              <a:buClr>
                <a:srgbClr val="A11D13"/>
              </a:buClr>
              <a:buFont typeface="Wingdings" panose="05000000000000000000" pitchFamily="2" charset="2"/>
              <a:buChar char="§"/>
            </a:pPr>
            <a:endParaRPr lang="es-MX" sz="1600" dirty="0"/>
          </a:p>
        </p:txBody>
      </p:sp>
      <p:sp>
        <p:nvSpPr>
          <p:cNvPr id="32" name="CuadroTexto 31">
            <a:extLst>
              <a:ext uri="{FF2B5EF4-FFF2-40B4-BE49-F238E27FC236}">
                <a16:creationId xmlns:a16="http://schemas.microsoft.com/office/drawing/2014/main" id="{DAF6F4E6-81B3-7A61-292C-823CE41CE31B}"/>
              </a:ext>
            </a:extLst>
          </p:cNvPr>
          <p:cNvSpPr txBox="1"/>
          <p:nvPr/>
        </p:nvSpPr>
        <p:spPr>
          <a:xfrm>
            <a:off x="7628848" y="3633668"/>
            <a:ext cx="3313043" cy="830997"/>
          </a:xfrm>
          <a:prstGeom prst="rect">
            <a:avLst/>
          </a:prstGeom>
          <a:noFill/>
        </p:spPr>
        <p:txBody>
          <a:bodyPr wrap="square" rtlCol="0">
            <a:spAutoFit/>
          </a:bodyPr>
          <a:lstStyle>
            <a:defPPr>
              <a:defRPr lang="es-MX"/>
            </a:defPPr>
            <a:lvl1pPr marL="285750" indent="-285750" algn="just">
              <a:buClr>
                <a:schemeClr val="accent6">
                  <a:lumMod val="75000"/>
                </a:schemeClr>
              </a:buClr>
              <a:buFont typeface="Wingdings" panose="05000000000000000000" pitchFamily="2" charset="2"/>
              <a:buChar char="§"/>
              <a:defRPr sz="1600"/>
            </a:lvl1pPr>
          </a:lstStyle>
          <a:p>
            <a:r>
              <a:rPr lang="es-ES" sz="2400" dirty="0">
                <a:latin typeface="Albertus MT Lt" pitchFamily="2" charset="0"/>
              </a:rPr>
              <a:t>ANUALIDAD DE $59,000.00 PESOS</a:t>
            </a:r>
            <a:endParaRPr lang="es-MX" sz="2400" dirty="0">
              <a:latin typeface="Albertus MT Lt" pitchFamily="2" charset="0"/>
            </a:endParaRPr>
          </a:p>
        </p:txBody>
      </p:sp>
    </p:spTree>
    <p:extLst>
      <p:ext uri="{BB962C8B-B14F-4D97-AF65-F5344CB8AC3E}">
        <p14:creationId xmlns:p14="http://schemas.microsoft.com/office/powerpoint/2010/main" val="355407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667818" y="2119470"/>
            <a:ext cx="9489749" cy="3293209"/>
          </a:xfrm>
          <a:prstGeom prst="rect">
            <a:avLst/>
          </a:prstGeom>
          <a:noFill/>
        </p:spPr>
        <p:txBody>
          <a:bodyPr wrap="square" rtlCol="0">
            <a:spAutoFit/>
          </a:bodyPr>
          <a:lstStyle/>
          <a:p>
            <a:pPr algn="ctr"/>
            <a:r>
              <a:rPr lang="es-ES" sz="4400" b="1" dirty="0">
                <a:latin typeface="Albertus Extra Bold" panose="020E0802040304020204" pitchFamily="34" charset="0"/>
              </a:rPr>
              <a:t>CONVENIO IMSS – CATEM </a:t>
            </a:r>
          </a:p>
          <a:p>
            <a:pPr algn="ctr"/>
            <a:r>
              <a:rPr lang="es-ES" sz="3600" b="1" dirty="0">
                <a:latin typeface="Albertus Extra Bold" panose="020E0802040304020204" pitchFamily="34" charset="0"/>
              </a:rPr>
              <a:t>VS</a:t>
            </a:r>
            <a:r>
              <a:rPr lang="es-ES" sz="4400" b="1" dirty="0">
                <a:latin typeface="Albertus Extra Bold" panose="020E0802040304020204" pitchFamily="34" charset="0"/>
              </a:rPr>
              <a:t> </a:t>
            </a:r>
          </a:p>
          <a:p>
            <a:pPr algn="ctr"/>
            <a:r>
              <a:rPr lang="es-ES" sz="4400" b="1" dirty="0">
                <a:latin typeface="Albertus Extra Bold" panose="020E0802040304020204" pitchFamily="34" charset="0"/>
              </a:rPr>
              <a:t>SIMULACIÓN LABORAL</a:t>
            </a:r>
          </a:p>
          <a:p>
            <a:pPr algn="ctr"/>
            <a:endParaRPr lang="es-ES" sz="4400" b="1" dirty="0">
              <a:latin typeface="Albertus Extra Bold" panose="020E0802040304020204" pitchFamily="34" charset="0"/>
            </a:endParaRPr>
          </a:p>
          <a:p>
            <a:pPr algn="ctr"/>
            <a:r>
              <a:rPr lang="es-ES" sz="3200" b="1" dirty="0">
                <a:latin typeface="Albertus Extra Bold" panose="020E0802040304020204" pitchFamily="34" charset="0"/>
              </a:rPr>
              <a:t>M</a:t>
            </a:r>
            <a:r>
              <a:rPr lang="es-MX" sz="3200" b="1" dirty="0">
                <a:latin typeface="Albertus Extra Bold" panose="020E0802040304020204" pitchFamily="34" charset="0"/>
              </a:rPr>
              <a:t>ALAS PRAXIS</a:t>
            </a:r>
          </a:p>
        </p:txBody>
      </p:sp>
      <p:pic>
        <p:nvPicPr>
          <p:cNvPr id="5" name="Imagen 4">
            <a:extLst>
              <a:ext uri="{FF2B5EF4-FFF2-40B4-BE49-F238E27FC236}">
                <a16:creationId xmlns:a16="http://schemas.microsoft.com/office/drawing/2014/main" id="{9AF9EB53-5F94-7A2B-F34A-380F2057C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343823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13648"/>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5494EE5-88EC-6E31-25C6-408CBD500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6" name="CuadroTexto 5">
            <a:extLst>
              <a:ext uri="{FF2B5EF4-FFF2-40B4-BE49-F238E27FC236}">
                <a16:creationId xmlns:a16="http://schemas.microsoft.com/office/drawing/2014/main" id="{BE08A24C-E52F-7E75-5B61-E36A3C8FE35B}"/>
              </a:ext>
            </a:extLst>
          </p:cNvPr>
          <p:cNvSpPr txBox="1"/>
          <p:nvPr/>
        </p:nvSpPr>
        <p:spPr>
          <a:xfrm>
            <a:off x="1688432" y="26504"/>
            <a:ext cx="8454887" cy="3108543"/>
          </a:xfrm>
          <a:prstGeom prst="rect">
            <a:avLst/>
          </a:prstGeom>
          <a:noFill/>
        </p:spPr>
        <p:txBody>
          <a:bodyPr wrap="square" rtlCol="0">
            <a:spAutoFit/>
          </a:bodyPr>
          <a:lstStyle/>
          <a:p>
            <a:pPr algn="just"/>
            <a:endParaRPr lang="es-ES" sz="3200" b="1" dirty="0">
              <a:latin typeface="Albertus MT Lt" pitchFamily="2" charset="0"/>
            </a:endParaRPr>
          </a:p>
          <a:p>
            <a:pPr algn="just"/>
            <a:r>
              <a:rPr lang="es-ES" sz="3200" b="1" dirty="0">
                <a:latin typeface="Albertus MT Lt" pitchFamily="2" charset="0"/>
              </a:rPr>
              <a:t>Las personas que han contratado a alguien para que los den de alta como su patrón, sin que tengan ninguna relación real de trabajo, se encuentran en la simulación laboral, es decir:</a:t>
            </a:r>
          </a:p>
          <a:p>
            <a:pPr algn="just"/>
            <a:endParaRPr lang="es-MX" sz="3600" b="1" dirty="0">
              <a:latin typeface="Albertus MT Lt" pitchFamily="2" charset="0"/>
            </a:endParaRPr>
          </a:p>
        </p:txBody>
      </p:sp>
      <p:sp>
        <p:nvSpPr>
          <p:cNvPr id="3" name="CuadroTexto 2">
            <a:extLst>
              <a:ext uri="{FF2B5EF4-FFF2-40B4-BE49-F238E27FC236}">
                <a16:creationId xmlns:a16="http://schemas.microsoft.com/office/drawing/2014/main" id="{7E38FB50-913D-CDA4-D338-E221FCC17CB7}"/>
              </a:ext>
            </a:extLst>
          </p:cNvPr>
          <p:cNvSpPr txBox="1"/>
          <p:nvPr/>
        </p:nvSpPr>
        <p:spPr>
          <a:xfrm>
            <a:off x="1860710" y="2272129"/>
            <a:ext cx="10146673" cy="4585871"/>
          </a:xfrm>
          <a:prstGeom prst="rect">
            <a:avLst/>
          </a:prstGeom>
          <a:noFill/>
        </p:spPr>
        <p:txBody>
          <a:bodyPr wrap="square" rtlCol="0">
            <a:spAutoFit/>
          </a:bodyPr>
          <a:lstStyle/>
          <a:p>
            <a:pPr algn="just"/>
            <a:endParaRPr lang="es-ES" sz="3200" b="1" dirty="0">
              <a:latin typeface="Albertus MT Lt" pitchFamily="2" charset="0"/>
            </a:endParaRPr>
          </a:p>
          <a:p>
            <a:pPr marL="457200" indent="-457200" algn="just">
              <a:buClr>
                <a:srgbClr val="D20000"/>
              </a:buClr>
              <a:buFont typeface="Arial" panose="020B0604020202020204" pitchFamily="34" charset="0"/>
              <a:buChar char="•"/>
            </a:pPr>
            <a:r>
              <a:rPr lang="es-ES" sz="3200" b="1" dirty="0">
                <a:latin typeface="Albertus MT Lt" pitchFamily="2" charset="0"/>
              </a:rPr>
              <a:t>No hay CFDI.</a:t>
            </a:r>
          </a:p>
          <a:p>
            <a:pPr marL="457200" indent="-457200" algn="just">
              <a:buClr>
                <a:srgbClr val="D20000"/>
              </a:buClr>
              <a:buFont typeface="Arial" panose="020B0604020202020204" pitchFamily="34" charset="0"/>
              <a:buChar char="•"/>
            </a:pPr>
            <a:r>
              <a:rPr lang="es-ES" sz="3200" b="1" dirty="0">
                <a:latin typeface="Albertus MT Lt" pitchFamily="2" charset="0"/>
              </a:rPr>
              <a:t>No hay nómina.</a:t>
            </a:r>
          </a:p>
          <a:p>
            <a:pPr marL="457200" indent="-457200" algn="just">
              <a:buClr>
                <a:srgbClr val="D20000"/>
              </a:buClr>
              <a:buFont typeface="Arial" panose="020B0604020202020204" pitchFamily="34" charset="0"/>
              <a:buChar char="•"/>
            </a:pPr>
            <a:r>
              <a:rPr lang="es-ES" sz="3200" b="1" dirty="0">
                <a:latin typeface="Albertus MT Lt" pitchFamily="2" charset="0"/>
              </a:rPr>
              <a:t>No hay actividad laboral subordinada.</a:t>
            </a:r>
          </a:p>
          <a:p>
            <a:pPr marL="457200" indent="-457200" algn="just">
              <a:buClr>
                <a:srgbClr val="D20000"/>
              </a:buClr>
              <a:buFont typeface="Arial" panose="020B0604020202020204" pitchFamily="34" charset="0"/>
              <a:buChar char="•"/>
            </a:pPr>
            <a:r>
              <a:rPr lang="es-ES" sz="3200" b="1" dirty="0">
                <a:latin typeface="Albertus MT Lt" pitchFamily="2" charset="0"/>
              </a:rPr>
              <a:t>Desconoces el registro patronal y el giro de la empresa.</a:t>
            </a:r>
          </a:p>
          <a:p>
            <a:pPr marL="457200" indent="-457200" algn="just">
              <a:buClr>
                <a:srgbClr val="D20000"/>
              </a:buClr>
              <a:buFont typeface="Arial" panose="020B0604020202020204" pitchFamily="34" charset="0"/>
              <a:buChar char="•"/>
            </a:pPr>
            <a:r>
              <a:rPr lang="es-ES" sz="3200" b="1" dirty="0">
                <a:latin typeface="Albertus MT Lt" pitchFamily="2" charset="0"/>
              </a:rPr>
              <a:t>Tu pagas para que te den de alta.</a:t>
            </a:r>
          </a:p>
          <a:p>
            <a:pPr marL="457200" indent="-457200" algn="just">
              <a:buClr>
                <a:srgbClr val="D20000"/>
              </a:buClr>
              <a:buFont typeface="Arial" panose="020B0604020202020204" pitchFamily="34" charset="0"/>
              <a:buChar char="•"/>
            </a:pPr>
            <a:r>
              <a:rPr lang="es-ES" sz="3200" b="1" dirty="0">
                <a:latin typeface="Albertus MT Lt" pitchFamily="2" charset="0"/>
              </a:rPr>
              <a:t>No desempeñas ninguna actividad laboral.</a:t>
            </a:r>
          </a:p>
          <a:p>
            <a:pPr marL="457200" indent="-457200" algn="just">
              <a:buClr>
                <a:srgbClr val="D20000"/>
              </a:buClr>
              <a:buFont typeface="Arial" panose="020B0604020202020204" pitchFamily="34" charset="0"/>
              <a:buChar char="•"/>
            </a:pPr>
            <a:r>
              <a:rPr lang="es-ES" sz="3200" b="1" dirty="0">
                <a:latin typeface="Albertus MT Lt" pitchFamily="2" charset="0"/>
              </a:rPr>
              <a:t>Obtienes servicio médico.</a:t>
            </a:r>
          </a:p>
          <a:p>
            <a:pPr algn="just"/>
            <a:endParaRPr lang="es-MX" sz="3600" b="1" dirty="0">
              <a:latin typeface="Albertus MT Lt" pitchFamily="2" charset="0"/>
            </a:endParaRPr>
          </a:p>
        </p:txBody>
      </p:sp>
      <p:pic>
        <p:nvPicPr>
          <p:cNvPr id="9" name="Gráfico 8" descr="Advertencia con relleno sólido">
            <a:extLst>
              <a:ext uri="{FF2B5EF4-FFF2-40B4-BE49-F238E27FC236}">
                <a16:creationId xmlns:a16="http://schemas.microsoft.com/office/drawing/2014/main" id="{F321559F-FABB-13B9-0907-ED4966F6CD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74090" y="5380672"/>
            <a:ext cx="914400" cy="914400"/>
          </a:xfrm>
          <a:prstGeom prst="rect">
            <a:avLst/>
          </a:prstGeom>
        </p:spPr>
      </p:pic>
      <p:pic>
        <p:nvPicPr>
          <p:cNvPr id="11" name="Gráfico 10" descr="Apretón de manos con relleno sólido">
            <a:extLst>
              <a:ext uri="{FF2B5EF4-FFF2-40B4-BE49-F238E27FC236}">
                <a16:creationId xmlns:a16="http://schemas.microsoft.com/office/drawing/2014/main" id="{574AB31A-D3E2-4BC9-8E8F-4BA3675503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4840" y="2883503"/>
            <a:ext cx="1183650" cy="1183650"/>
          </a:xfrm>
          <a:prstGeom prst="rect">
            <a:avLst/>
          </a:prstGeom>
        </p:spPr>
      </p:pic>
      <p:pic>
        <p:nvPicPr>
          <p:cNvPr id="13" name="Gráfico 12" descr="Señal de negación contorno">
            <a:extLst>
              <a:ext uri="{FF2B5EF4-FFF2-40B4-BE49-F238E27FC236}">
                <a16:creationId xmlns:a16="http://schemas.microsoft.com/office/drawing/2014/main" id="{552F8AB8-28EE-95BF-89F4-07C66D21A5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71975" y="2504310"/>
            <a:ext cx="1849380" cy="1849380"/>
          </a:xfrm>
          <a:prstGeom prst="rect">
            <a:avLst/>
          </a:prstGeom>
        </p:spPr>
      </p:pic>
    </p:spTree>
    <p:extLst>
      <p:ext uri="{BB962C8B-B14F-4D97-AF65-F5344CB8AC3E}">
        <p14:creationId xmlns:p14="http://schemas.microsoft.com/office/powerpoint/2010/main" val="636378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0"/>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5494EE5-88EC-6E31-25C6-408CBD500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6" name="CuadroTexto 5">
            <a:extLst>
              <a:ext uri="{FF2B5EF4-FFF2-40B4-BE49-F238E27FC236}">
                <a16:creationId xmlns:a16="http://schemas.microsoft.com/office/drawing/2014/main" id="{BE08A24C-E52F-7E75-5B61-E36A3C8FE35B}"/>
              </a:ext>
            </a:extLst>
          </p:cNvPr>
          <p:cNvSpPr txBox="1"/>
          <p:nvPr/>
        </p:nvSpPr>
        <p:spPr>
          <a:xfrm>
            <a:off x="1856787" y="512368"/>
            <a:ext cx="8454887" cy="2893100"/>
          </a:xfrm>
          <a:prstGeom prst="rect">
            <a:avLst/>
          </a:prstGeom>
          <a:noFill/>
        </p:spPr>
        <p:txBody>
          <a:bodyPr wrap="square" rtlCol="0">
            <a:spAutoFit/>
          </a:bodyPr>
          <a:lstStyle/>
          <a:p>
            <a:pPr algn="just"/>
            <a:r>
              <a:rPr lang="es-ES" sz="3200" b="1" dirty="0">
                <a:latin typeface="Albertus MT Lt" pitchFamily="2" charset="0"/>
              </a:rPr>
              <a:t>CONSECUENSIAS</a:t>
            </a:r>
          </a:p>
          <a:p>
            <a:pPr algn="just"/>
            <a:r>
              <a:rPr lang="es-ES" sz="3000" b="1" dirty="0">
                <a:latin typeface="Albertus MT Lt" pitchFamily="2" charset="0"/>
              </a:rPr>
              <a:t>En el momento en que el IMSS te solicite la materialidad de la supuesta relación de trabajo y tu no cuentes con los elementos probatorios tales como actividad laboral, comprobante de nómina, etc., las consecuencias podrían ser las siguientes:</a:t>
            </a:r>
          </a:p>
        </p:txBody>
      </p:sp>
      <p:sp>
        <p:nvSpPr>
          <p:cNvPr id="3" name="CuadroTexto 2">
            <a:extLst>
              <a:ext uri="{FF2B5EF4-FFF2-40B4-BE49-F238E27FC236}">
                <a16:creationId xmlns:a16="http://schemas.microsoft.com/office/drawing/2014/main" id="{7E38FB50-913D-CDA4-D338-E221FCC17CB7}"/>
              </a:ext>
            </a:extLst>
          </p:cNvPr>
          <p:cNvSpPr txBox="1"/>
          <p:nvPr/>
        </p:nvSpPr>
        <p:spPr>
          <a:xfrm>
            <a:off x="1677059" y="3627542"/>
            <a:ext cx="10146673" cy="2431435"/>
          </a:xfrm>
          <a:prstGeom prst="rect">
            <a:avLst/>
          </a:prstGeom>
          <a:noFill/>
        </p:spPr>
        <p:txBody>
          <a:bodyPr wrap="square" rtlCol="0">
            <a:spAutoFit/>
          </a:bodyPr>
          <a:lstStyle/>
          <a:p>
            <a:pPr algn="just"/>
            <a:endParaRPr lang="es-ES" sz="3200" dirty="0">
              <a:latin typeface="Albertus MT Lt" pitchFamily="2" charset="0"/>
            </a:endParaRPr>
          </a:p>
          <a:p>
            <a:pPr marL="457200" indent="-457200" algn="just">
              <a:buClr>
                <a:srgbClr val="D20000"/>
              </a:buClr>
              <a:buFont typeface="Arial" panose="020B0604020202020204" pitchFamily="34" charset="0"/>
              <a:buChar char="•"/>
            </a:pPr>
            <a:r>
              <a:rPr lang="es-ES" sz="3000" b="1" dirty="0">
                <a:latin typeface="Albertus MT Lt" pitchFamily="2" charset="0"/>
              </a:rPr>
              <a:t>Perder derecho a la pensión</a:t>
            </a:r>
          </a:p>
          <a:p>
            <a:pPr marL="457200" indent="-457200" algn="just">
              <a:buClr>
                <a:srgbClr val="D20000"/>
              </a:buClr>
              <a:buFont typeface="Arial" panose="020B0604020202020204" pitchFamily="34" charset="0"/>
              <a:buChar char="•"/>
            </a:pPr>
            <a:r>
              <a:rPr lang="es-ES" sz="3000" b="1" dirty="0">
                <a:latin typeface="Albertus MT Lt" pitchFamily="2" charset="0"/>
              </a:rPr>
              <a:t>Perder la inversión económica que hiciste</a:t>
            </a:r>
          </a:p>
          <a:p>
            <a:pPr marL="457200" indent="-457200" algn="just">
              <a:buClr>
                <a:srgbClr val="D20000"/>
              </a:buClr>
              <a:buFont typeface="Arial" panose="020B0604020202020204" pitchFamily="34" charset="0"/>
              <a:buChar char="•"/>
            </a:pPr>
            <a:r>
              <a:rPr lang="es-ES" sz="3000" b="1" dirty="0">
                <a:latin typeface="Albertus MT Lt" pitchFamily="2" charset="0"/>
              </a:rPr>
              <a:t>Te expones a un proceso penal de fraude al instituto</a:t>
            </a:r>
          </a:p>
          <a:p>
            <a:pPr marL="457200" indent="-457200" algn="just">
              <a:buClr>
                <a:srgbClr val="D20000"/>
              </a:buClr>
              <a:buFont typeface="Arial" panose="020B0604020202020204" pitchFamily="34" charset="0"/>
              <a:buChar char="•"/>
            </a:pPr>
            <a:r>
              <a:rPr lang="es-MX" sz="3000" b="1" dirty="0">
                <a:latin typeface="Albertus MT Lt" pitchFamily="2" charset="0"/>
              </a:rPr>
              <a:t>Cárcel</a:t>
            </a:r>
          </a:p>
        </p:txBody>
      </p:sp>
      <p:pic>
        <p:nvPicPr>
          <p:cNvPr id="7" name="Gráfico 6" descr="Dinero volando con relleno sólido">
            <a:extLst>
              <a:ext uri="{FF2B5EF4-FFF2-40B4-BE49-F238E27FC236}">
                <a16:creationId xmlns:a16="http://schemas.microsoft.com/office/drawing/2014/main" id="{61C5EBB2-4F6F-9838-D752-FA8DC54E72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0541" y="4004908"/>
            <a:ext cx="914400" cy="914400"/>
          </a:xfrm>
          <a:prstGeom prst="rect">
            <a:avLst/>
          </a:prstGeom>
        </p:spPr>
      </p:pic>
      <p:pic>
        <p:nvPicPr>
          <p:cNvPr id="9" name="Gráfico 8" descr="Señal de negación contorno">
            <a:extLst>
              <a:ext uri="{FF2B5EF4-FFF2-40B4-BE49-F238E27FC236}">
                <a16:creationId xmlns:a16="http://schemas.microsoft.com/office/drawing/2014/main" id="{458EB7EC-E2F8-89B4-5B57-981B61ECAF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10343" y="3135740"/>
            <a:ext cx="1738336" cy="1738336"/>
          </a:xfrm>
          <a:prstGeom prst="rect">
            <a:avLst/>
          </a:prstGeom>
        </p:spPr>
      </p:pic>
      <p:pic>
        <p:nvPicPr>
          <p:cNvPr id="11" name="Gráfico 10" descr="Dinero con relleno sólido">
            <a:extLst>
              <a:ext uri="{FF2B5EF4-FFF2-40B4-BE49-F238E27FC236}">
                <a16:creationId xmlns:a16="http://schemas.microsoft.com/office/drawing/2014/main" id="{1272400D-8BED-3BF7-358D-2A702C5001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13134" y="3435292"/>
            <a:ext cx="932755" cy="932755"/>
          </a:xfrm>
          <a:prstGeom prst="rect">
            <a:avLst/>
          </a:prstGeom>
        </p:spPr>
      </p:pic>
      <p:pic>
        <p:nvPicPr>
          <p:cNvPr id="13" name="Gráfico 12" descr="Martillo de juez con relleno sólido">
            <a:extLst>
              <a:ext uri="{FF2B5EF4-FFF2-40B4-BE49-F238E27FC236}">
                <a16:creationId xmlns:a16="http://schemas.microsoft.com/office/drawing/2014/main" id="{696D79AC-7071-4986-E431-F6AFFA7AD1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04152" y="5571640"/>
            <a:ext cx="914400" cy="914400"/>
          </a:xfrm>
          <a:prstGeom prst="rect">
            <a:avLst/>
          </a:prstGeom>
        </p:spPr>
      </p:pic>
      <p:pic>
        <p:nvPicPr>
          <p:cNvPr id="15" name="Gráfico 14" descr="Esposas con relleno sólido">
            <a:extLst>
              <a:ext uri="{FF2B5EF4-FFF2-40B4-BE49-F238E27FC236}">
                <a16:creationId xmlns:a16="http://schemas.microsoft.com/office/drawing/2014/main" id="{1C0D19AA-888D-4A57-EB50-B731974298E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65208" y="5683368"/>
            <a:ext cx="914400" cy="914400"/>
          </a:xfrm>
          <a:prstGeom prst="rect">
            <a:avLst/>
          </a:prstGeom>
        </p:spPr>
      </p:pic>
      <p:pic>
        <p:nvPicPr>
          <p:cNvPr id="17" name="Gráfico 16" descr="Cárcel con relleno sólido">
            <a:extLst>
              <a:ext uri="{FF2B5EF4-FFF2-40B4-BE49-F238E27FC236}">
                <a16:creationId xmlns:a16="http://schemas.microsoft.com/office/drawing/2014/main" id="{39D05EED-94C7-CDE3-DB7D-0B908C2BF38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37723" y="5683368"/>
            <a:ext cx="1076561" cy="1076561"/>
          </a:xfrm>
          <a:prstGeom prst="rect">
            <a:avLst/>
          </a:prstGeom>
        </p:spPr>
      </p:pic>
    </p:spTree>
    <p:extLst>
      <p:ext uri="{BB962C8B-B14F-4D97-AF65-F5344CB8AC3E}">
        <p14:creationId xmlns:p14="http://schemas.microsoft.com/office/powerpoint/2010/main" val="3957158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798537" y="1767006"/>
            <a:ext cx="9489749" cy="3323987"/>
          </a:xfrm>
          <a:prstGeom prst="rect">
            <a:avLst/>
          </a:prstGeom>
          <a:noFill/>
        </p:spPr>
        <p:txBody>
          <a:bodyPr wrap="square" rtlCol="0">
            <a:spAutoFit/>
          </a:bodyPr>
          <a:lstStyle/>
          <a:p>
            <a:pPr algn="ctr"/>
            <a:r>
              <a:rPr lang="es-MX" sz="4000" b="1" dirty="0">
                <a:latin typeface="Albertus Extra Bold" panose="020E0802040304020204" pitchFamily="34" charset="0"/>
              </a:rPr>
              <a:t>BONDADES DEL CONVENIO </a:t>
            </a:r>
          </a:p>
          <a:p>
            <a:pPr algn="ctr"/>
            <a:r>
              <a:rPr lang="es-MX" sz="4000" b="1" dirty="0">
                <a:latin typeface="Albertus Extra Bold" panose="020E0802040304020204" pitchFamily="34" charset="0"/>
              </a:rPr>
              <a:t>IMSS - CATEM</a:t>
            </a:r>
            <a:r>
              <a:rPr lang="es-MX" sz="4400" b="1" dirty="0">
                <a:latin typeface="Albertus Extra Bold" panose="020E0802040304020204" pitchFamily="34" charset="0"/>
              </a:rPr>
              <a:t> </a:t>
            </a:r>
          </a:p>
          <a:p>
            <a:pPr algn="ctr"/>
            <a:endParaRPr lang="es-MX" sz="5400" b="1" dirty="0">
              <a:latin typeface="Albertus Extra Bold" panose="020E0802040304020204" pitchFamily="34" charset="0"/>
            </a:endParaRPr>
          </a:p>
          <a:p>
            <a:pPr marL="457200" indent="-457200" algn="ctr">
              <a:buClr>
                <a:srgbClr val="D20000"/>
              </a:buClr>
              <a:buFont typeface="Arial" panose="020B0604020202020204" pitchFamily="34" charset="0"/>
              <a:buChar char="•"/>
            </a:pPr>
            <a:r>
              <a:rPr lang="es-MX" sz="3200" dirty="0">
                <a:latin typeface="Albertus Extra Bold" panose="020E0802040304020204" pitchFamily="34" charset="0"/>
              </a:rPr>
              <a:t>Una de sus particularidades es combatir las simulaciones.</a:t>
            </a:r>
            <a:endParaRPr lang="es-MX" sz="5400" dirty="0">
              <a:latin typeface="Albertus Extra Bold" panose="020E0802040304020204" pitchFamily="34" charset="0"/>
            </a:endParaRPr>
          </a:p>
        </p:txBody>
      </p:sp>
      <p:pic>
        <p:nvPicPr>
          <p:cNvPr id="5" name="Imagen 4">
            <a:extLst>
              <a:ext uri="{FF2B5EF4-FFF2-40B4-BE49-F238E27FC236}">
                <a16:creationId xmlns:a16="http://schemas.microsoft.com/office/drawing/2014/main" id="{9AF9EB53-5F94-7A2B-F34A-380F2057C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pic>
        <p:nvPicPr>
          <p:cNvPr id="4" name="Gráfico 3" descr="Apretón de manos con relleno sólido">
            <a:extLst>
              <a:ext uri="{FF2B5EF4-FFF2-40B4-BE49-F238E27FC236}">
                <a16:creationId xmlns:a16="http://schemas.microsoft.com/office/drawing/2014/main" id="{342B9866-388B-AF17-DCDA-506339C598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99317" y="2419478"/>
            <a:ext cx="1183650" cy="1183650"/>
          </a:xfrm>
          <a:prstGeom prst="rect">
            <a:avLst/>
          </a:prstGeom>
        </p:spPr>
      </p:pic>
      <p:pic>
        <p:nvPicPr>
          <p:cNvPr id="6" name="Gráfico 5" descr="Señal de negación contorno">
            <a:extLst>
              <a:ext uri="{FF2B5EF4-FFF2-40B4-BE49-F238E27FC236}">
                <a16:creationId xmlns:a16="http://schemas.microsoft.com/office/drawing/2014/main" id="{F2305CD5-A0FD-9BD0-CAE2-7A3F0CD5BC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6452" y="2040285"/>
            <a:ext cx="1849380" cy="1849380"/>
          </a:xfrm>
          <a:prstGeom prst="rect">
            <a:avLst/>
          </a:prstGeom>
        </p:spPr>
      </p:pic>
      <p:pic>
        <p:nvPicPr>
          <p:cNvPr id="12" name="Gráfico 11" descr="Gráfico de barras con tendencia bajista con relleno sólido">
            <a:extLst>
              <a:ext uri="{FF2B5EF4-FFF2-40B4-BE49-F238E27FC236}">
                <a16:creationId xmlns:a16="http://schemas.microsoft.com/office/drawing/2014/main" id="{24D431C8-0911-CEAA-A47C-1AF3D8E685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25548" y="2688728"/>
            <a:ext cx="914400" cy="914400"/>
          </a:xfrm>
          <a:prstGeom prst="rect">
            <a:avLst/>
          </a:prstGeom>
        </p:spPr>
      </p:pic>
    </p:spTree>
    <p:extLst>
      <p:ext uri="{BB962C8B-B14F-4D97-AF65-F5344CB8AC3E}">
        <p14:creationId xmlns:p14="http://schemas.microsoft.com/office/powerpoint/2010/main" val="3396188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0"/>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5494EE5-88EC-6E31-25C6-408CBD500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6" name="CuadroTexto 5">
            <a:extLst>
              <a:ext uri="{FF2B5EF4-FFF2-40B4-BE49-F238E27FC236}">
                <a16:creationId xmlns:a16="http://schemas.microsoft.com/office/drawing/2014/main" id="{BE08A24C-E52F-7E75-5B61-E36A3C8FE35B}"/>
              </a:ext>
            </a:extLst>
          </p:cNvPr>
          <p:cNvSpPr txBox="1"/>
          <p:nvPr/>
        </p:nvSpPr>
        <p:spPr>
          <a:xfrm>
            <a:off x="1760494" y="674400"/>
            <a:ext cx="9809963" cy="5509200"/>
          </a:xfrm>
          <a:prstGeom prst="rect">
            <a:avLst/>
          </a:prstGeom>
          <a:noFill/>
        </p:spPr>
        <p:txBody>
          <a:bodyPr wrap="square" rtlCol="0">
            <a:spAutoFit/>
          </a:bodyPr>
          <a:lstStyle/>
          <a:p>
            <a:pPr marL="457200" indent="-457200" algn="just">
              <a:buClr>
                <a:srgbClr val="D20000"/>
              </a:buClr>
              <a:buFont typeface="Arial" panose="020B0604020202020204" pitchFamily="34" charset="0"/>
              <a:buChar char="•"/>
            </a:pPr>
            <a:r>
              <a:rPr lang="es-ES" sz="3200" b="1" dirty="0">
                <a:latin typeface="Albertus MT Lt" pitchFamily="2" charset="0"/>
              </a:rPr>
              <a:t>Para aquellas personas que nunca habían </a:t>
            </a:r>
          </a:p>
          <a:p>
            <a:pPr algn="just"/>
            <a:r>
              <a:rPr lang="es-ES" sz="3200" b="1" dirty="0">
                <a:latin typeface="Albertus MT Lt" pitchFamily="2" charset="0"/>
              </a:rPr>
              <a:t>cotizado al IMSS y que tienen arriba de </a:t>
            </a:r>
          </a:p>
          <a:p>
            <a:pPr algn="just"/>
            <a:r>
              <a:rPr lang="es-ES" sz="3200" b="1" dirty="0">
                <a:latin typeface="Albertus MT Lt" pitchFamily="2" charset="0"/>
              </a:rPr>
              <a:t>60 años de edad, por medio del convenio podemos lograr una pensión de invalidez en lugar de una pensión de retiro, en virtud de los tiempos, debido a que una pensión de cesantía requiere una cotización de cuando menos arriba de 20 años, mientras que una pensión de invalidez solo requiere de 5 años de cotización (siempre y cuando haya una enfermedad crónico degenerativa) ya que es mucho más alcanzable cotizar 5 años, que 20 años a los 60 años de edad.</a:t>
            </a:r>
          </a:p>
        </p:txBody>
      </p:sp>
    </p:spTree>
    <p:extLst>
      <p:ext uri="{BB962C8B-B14F-4D97-AF65-F5344CB8AC3E}">
        <p14:creationId xmlns:p14="http://schemas.microsoft.com/office/powerpoint/2010/main" val="2008652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840096" y="2551837"/>
            <a:ext cx="9489749" cy="1754326"/>
          </a:xfrm>
          <a:prstGeom prst="rect">
            <a:avLst/>
          </a:prstGeom>
          <a:noFill/>
        </p:spPr>
        <p:txBody>
          <a:bodyPr wrap="square" rtlCol="0">
            <a:spAutoFit/>
          </a:bodyPr>
          <a:lstStyle/>
          <a:p>
            <a:pPr algn="ctr"/>
            <a:r>
              <a:rPr lang="es-MX" sz="5400" b="1" dirty="0">
                <a:latin typeface="Albertus Extra Bold" panose="020E0802040304020204" pitchFamily="34" charset="0"/>
              </a:rPr>
              <a:t>COTIZACIONES CON ANTERIORIDAD.</a:t>
            </a:r>
            <a:endParaRPr lang="es-MX" sz="4400" b="1" dirty="0">
              <a:latin typeface="Albertus Extra Bold" panose="020E0802040304020204" pitchFamily="34" charset="0"/>
            </a:endParaRPr>
          </a:p>
        </p:txBody>
      </p:sp>
      <p:pic>
        <p:nvPicPr>
          <p:cNvPr id="5" name="Imagen 4">
            <a:extLst>
              <a:ext uri="{FF2B5EF4-FFF2-40B4-BE49-F238E27FC236}">
                <a16:creationId xmlns:a16="http://schemas.microsoft.com/office/drawing/2014/main" id="{9AF9EB53-5F94-7A2B-F34A-380F2057C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976747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0E0798-234D-87E4-4552-7844A1D28CF8}"/>
              </a:ext>
            </a:extLst>
          </p:cNvPr>
          <p:cNvSpPr/>
          <p:nvPr/>
        </p:nvSpPr>
        <p:spPr>
          <a:xfrm>
            <a:off x="0" y="0"/>
            <a:ext cx="1351722" cy="6858000"/>
          </a:xfrm>
          <a:prstGeom prst="rect">
            <a:avLst/>
          </a:prstGeom>
          <a:solidFill>
            <a:srgbClr val="D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5494EE5-88EC-6E31-25C6-408CBD500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6" name="CuadroTexto 5">
            <a:extLst>
              <a:ext uri="{FF2B5EF4-FFF2-40B4-BE49-F238E27FC236}">
                <a16:creationId xmlns:a16="http://schemas.microsoft.com/office/drawing/2014/main" id="{BE08A24C-E52F-7E75-5B61-E36A3C8FE35B}"/>
              </a:ext>
            </a:extLst>
          </p:cNvPr>
          <p:cNvSpPr txBox="1"/>
          <p:nvPr/>
        </p:nvSpPr>
        <p:spPr>
          <a:xfrm>
            <a:off x="1826359" y="1771325"/>
            <a:ext cx="9809963" cy="4524315"/>
          </a:xfrm>
          <a:prstGeom prst="rect">
            <a:avLst/>
          </a:prstGeom>
          <a:noFill/>
        </p:spPr>
        <p:txBody>
          <a:bodyPr wrap="square" rtlCol="0">
            <a:spAutoFit/>
          </a:bodyPr>
          <a:lstStyle/>
          <a:p>
            <a:pPr marL="457200" indent="-457200" algn="just">
              <a:buClr>
                <a:srgbClr val="D20000"/>
              </a:buClr>
              <a:buFont typeface="Arial" panose="020B0604020202020204" pitchFamily="34" charset="0"/>
              <a:buChar char="•"/>
            </a:pPr>
            <a:r>
              <a:rPr lang="es-ES" sz="3200" b="1" dirty="0">
                <a:latin typeface="Albertus MT Lt" pitchFamily="2" charset="0"/>
              </a:rPr>
              <a:t>Para aquellas personas que con anterioridad cotizaron al IMSS en la mayoría creen que se perdieron esos años, sin embargo, por medio del convenio pueden jalar y unir a esta figura de aseguramiento para recuperar sus semanas que habían cotizado con anterioridad y sumarlas a esta modalidad y asi, una vez que cumplan los requisitos de ley y junten las semanas que se requieren, podrán solicitar una pensión.</a:t>
            </a:r>
          </a:p>
        </p:txBody>
      </p:sp>
      <p:pic>
        <p:nvPicPr>
          <p:cNvPr id="4" name="Gráfico 3" descr="Filantropía con relleno sólido">
            <a:extLst>
              <a:ext uri="{FF2B5EF4-FFF2-40B4-BE49-F238E27FC236}">
                <a16:creationId xmlns:a16="http://schemas.microsoft.com/office/drawing/2014/main" id="{49452035-BD0C-AE76-BA40-4C79DEC608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90431" y="689804"/>
            <a:ext cx="914400" cy="914400"/>
          </a:xfrm>
          <a:prstGeom prst="rect">
            <a:avLst/>
          </a:prstGeom>
        </p:spPr>
      </p:pic>
      <p:pic>
        <p:nvPicPr>
          <p:cNvPr id="8" name="Gráfico 7" descr="Tendencia al alza con relleno sólido">
            <a:extLst>
              <a:ext uri="{FF2B5EF4-FFF2-40B4-BE49-F238E27FC236}">
                <a16:creationId xmlns:a16="http://schemas.microsoft.com/office/drawing/2014/main" id="{E3B6D188-2FC3-BDBC-530E-095E3F832D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73898" y="432646"/>
            <a:ext cx="1171558" cy="1171558"/>
          </a:xfrm>
          <a:prstGeom prst="rect">
            <a:avLst/>
          </a:prstGeom>
        </p:spPr>
      </p:pic>
    </p:spTree>
    <p:extLst>
      <p:ext uri="{BB962C8B-B14F-4D97-AF65-F5344CB8AC3E}">
        <p14:creationId xmlns:p14="http://schemas.microsoft.com/office/powerpoint/2010/main" val="2172373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784820" y="2367171"/>
            <a:ext cx="9489749" cy="2123658"/>
          </a:xfrm>
          <a:prstGeom prst="rect">
            <a:avLst/>
          </a:prstGeom>
          <a:noFill/>
        </p:spPr>
        <p:txBody>
          <a:bodyPr wrap="square" rtlCol="0">
            <a:spAutoFit/>
          </a:bodyPr>
          <a:lstStyle/>
          <a:p>
            <a:pPr algn="ctr"/>
            <a:r>
              <a:rPr lang="es-MX" sz="4400" b="1" dirty="0">
                <a:latin typeface="Albertus Extra Bold" panose="020E0802040304020204" pitchFamily="34" charset="0"/>
              </a:rPr>
              <a:t>PASO A PASO PARA REALIZAR UN REGISTRO EXITOSO EN LAYOUT (ARCHIVO EXCEL)</a:t>
            </a:r>
          </a:p>
        </p:txBody>
      </p:sp>
      <p:pic>
        <p:nvPicPr>
          <p:cNvPr id="5" name="Imagen 4">
            <a:extLst>
              <a:ext uri="{FF2B5EF4-FFF2-40B4-BE49-F238E27FC236}">
                <a16:creationId xmlns:a16="http://schemas.microsoft.com/office/drawing/2014/main" id="{9AF9EB53-5F94-7A2B-F34A-380F2057C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830475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FB34F2A7-F341-6EC5-2DB6-38DA60375992}"/>
              </a:ext>
            </a:extLst>
          </p:cNvPr>
          <p:cNvSpPr txBox="1"/>
          <p:nvPr/>
        </p:nvSpPr>
        <p:spPr>
          <a:xfrm>
            <a:off x="396353" y="628871"/>
            <a:ext cx="3398293" cy="584775"/>
          </a:xfrm>
          <a:prstGeom prst="rect">
            <a:avLst/>
          </a:prstGeom>
          <a:noFill/>
        </p:spPr>
        <p:txBody>
          <a:bodyPr wrap="square" rtlCol="0">
            <a:spAutoFit/>
          </a:bodyPr>
          <a:lstStyle/>
          <a:p>
            <a:pPr algn="just">
              <a:buClr>
                <a:srgbClr val="C00000"/>
              </a:buClr>
            </a:pPr>
            <a:r>
              <a:rPr lang="es-MX" sz="1600" dirty="0">
                <a:latin typeface="Albertus MT Lt" pitchFamily="2" charset="0"/>
              </a:rPr>
              <a:t>Secuencia de acuerdo al número de afiliados registrados en </a:t>
            </a:r>
            <a:r>
              <a:rPr lang="es-MX" sz="1600" b="1" dirty="0">
                <a:latin typeface="Albertus MT Lt" pitchFamily="2" charset="0"/>
              </a:rPr>
              <a:t>layout</a:t>
            </a:r>
            <a:r>
              <a:rPr lang="es-MX" sz="1600" dirty="0">
                <a:latin typeface="Albertus MT Lt" pitchFamily="2" charset="0"/>
              </a:rPr>
              <a:t>.  </a:t>
            </a:r>
          </a:p>
        </p:txBody>
      </p:sp>
      <p:pic>
        <p:nvPicPr>
          <p:cNvPr id="13" name="Imagen 12">
            <a:extLst>
              <a:ext uri="{FF2B5EF4-FFF2-40B4-BE49-F238E27FC236}">
                <a16:creationId xmlns:a16="http://schemas.microsoft.com/office/drawing/2014/main" id="{BCB90FC9-78CC-10AA-F66E-51E6011EF38A}"/>
              </a:ext>
            </a:extLst>
          </p:cNvPr>
          <p:cNvPicPr>
            <a:picLocks noChangeAspect="1"/>
          </p:cNvPicPr>
          <p:nvPr/>
        </p:nvPicPr>
        <p:blipFill>
          <a:blip r:embed="rId2"/>
          <a:stretch>
            <a:fillRect/>
          </a:stretch>
        </p:blipFill>
        <p:spPr>
          <a:xfrm>
            <a:off x="3484728" y="1733019"/>
            <a:ext cx="5222544" cy="3391962"/>
          </a:xfrm>
          <a:prstGeom prst="rect">
            <a:avLst/>
          </a:prstGeom>
        </p:spPr>
      </p:pic>
      <p:grpSp>
        <p:nvGrpSpPr>
          <p:cNvPr id="22" name="Grupo 21">
            <a:extLst>
              <a:ext uri="{FF2B5EF4-FFF2-40B4-BE49-F238E27FC236}">
                <a16:creationId xmlns:a16="http://schemas.microsoft.com/office/drawing/2014/main" id="{DAA692EC-50BF-40C3-0928-80DF64E036BD}"/>
              </a:ext>
            </a:extLst>
          </p:cNvPr>
          <p:cNvGrpSpPr/>
          <p:nvPr/>
        </p:nvGrpSpPr>
        <p:grpSpPr>
          <a:xfrm rot="10800000">
            <a:off x="9055100" y="3733797"/>
            <a:ext cx="1532196" cy="1164184"/>
            <a:chOff x="1978925" y="1310185"/>
            <a:chExt cx="1173708" cy="1241947"/>
          </a:xfrm>
        </p:grpSpPr>
        <p:cxnSp>
          <p:nvCxnSpPr>
            <p:cNvPr id="17" name="Conector recto 16">
              <a:extLst>
                <a:ext uri="{FF2B5EF4-FFF2-40B4-BE49-F238E27FC236}">
                  <a16:creationId xmlns:a16="http://schemas.microsoft.com/office/drawing/2014/main" id="{3451AFAC-AF0B-02A1-0FF8-67F024D74A0E}"/>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19" name="Conector recto de flecha 18">
              <a:extLst>
                <a:ext uri="{FF2B5EF4-FFF2-40B4-BE49-F238E27FC236}">
                  <a16:creationId xmlns:a16="http://schemas.microsoft.com/office/drawing/2014/main" id="{70AE3383-9D61-3172-099D-62BA25DCE33C}"/>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sp>
        <p:nvSpPr>
          <p:cNvPr id="23" name="CuadroTexto 22">
            <a:extLst>
              <a:ext uri="{FF2B5EF4-FFF2-40B4-BE49-F238E27FC236}">
                <a16:creationId xmlns:a16="http://schemas.microsoft.com/office/drawing/2014/main" id="{87E2E353-C1D3-D0EB-E200-7276269B68FC}"/>
              </a:ext>
            </a:extLst>
          </p:cNvPr>
          <p:cNvSpPr txBox="1"/>
          <p:nvPr/>
        </p:nvSpPr>
        <p:spPr>
          <a:xfrm>
            <a:off x="8707272" y="5207345"/>
            <a:ext cx="3398293" cy="1323439"/>
          </a:xfrm>
          <a:prstGeom prst="rect">
            <a:avLst/>
          </a:prstGeom>
          <a:noFill/>
        </p:spPr>
        <p:txBody>
          <a:bodyPr wrap="square" rtlCol="0">
            <a:spAutoFit/>
          </a:bodyPr>
          <a:lstStyle/>
          <a:p>
            <a:pPr algn="just">
              <a:buClr>
                <a:srgbClr val="C00000"/>
              </a:buClr>
            </a:pPr>
            <a:r>
              <a:rPr lang="es-MX" sz="1600" b="1" dirty="0">
                <a:latin typeface="Albertus MT Lt" pitchFamily="2" charset="0"/>
              </a:rPr>
              <a:t>RFC</a:t>
            </a:r>
            <a:r>
              <a:rPr lang="es-MX" sz="1600" dirty="0">
                <a:latin typeface="Albertus MT Lt" pitchFamily="2" charset="0"/>
              </a:rPr>
              <a:t> (Registro Federal de Contribuyentes), </a:t>
            </a:r>
            <a:r>
              <a:rPr lang="es-MX" sz="1600" b="1" dirty="0">
                <a:latin typeface="Albertus MT Lt" pitchFamily="2" charset="0"/>
              </a:rPr>
              <a:t>10 dígitos</a:t>
            </a:r>
            <a:r>
              <a:rPr lang="es-MX" sz="1600" dirty="0">
                <a:latin typeface="Albertus MT Lt" pitchFamily="2" charset="0"/>
              </a:rPr>
              <a:t> que otorga el </a:t>
            </a:r>
            <a:r>
              <a:rPr lang="es-MX" sz="1600" b="1" dirty="0">
                <a:latin typeface="Albertus MT Lt" pitchFamily="2" charset="0"/>
              </a:rPr>
              <a:t>SAT</a:t>
            </a:r>
            <a:r>
              <a:rPr lang="es-MX" sz="1600" dirty="0">
                <a:latin typeface="Albertus MT Lt" pitchFamily="2" charset="0"/>
              </a:rPr>
              <a:t>, de no contar el trabajador independiente con el mismo, </a:t>
            </a:r>
            <a:r>
              <a:rPr lang="es-MX" sz="1600" b="1" dirty="0">
                <a:latin typeface="Albertus MT Lt" pitchFamily="2" charset="0"/>
              </a:rPr>
              <a:t>no es un dato obligatorio.</a:t>
            </a:r>
          </a:p>
        </p:txBody>
      </p:sp>
      <p:grpSp>
        <p:nvGrpSpPr>
          <p:cNvPr id="29" name="Grupo 28">
            <a:extLst>
              <a:ext uri="{FF2B5EF4-FFF2-40B4-BE49-F238E27FC236}">
                <a16:creationId xmlns:a16="http://schemas.microsoft.com/office/drawing/2014/main" id="{661A5BDA-8281-8DAC-F55A-D1CE0348DC73}"/>
              </a:ext>
            </a:extLst>
          </p:cNvPr>
          <p:cNvGrpSpPr/>
          <p:nvPr/>
        </p:nvGrpSpPr>
        <p:grpSpPr>
          <a:xfrm>
            <a:off x="2247900" y="1462585"/>
            <a:ext cx="977900" cy="2271215"/>
            <a:chOff x="1978925" y="1310185"/>
            <a:chExt cx="1173708" cy="1241947"/>
          </a:xfrm>
        </p:grpSpPr>
        <p:cxnSp>
          <p:nvCxnSpPr>
            <p:cNvPr id="30" name="Conector recto 29">
              <a:extLst>
                <a:ext uri="{FF2B5EF4-FFF2-40B4-BE49-F238E27FC236}">
                  <a16:creationId xmlns:a16="http://schemas.microsoft.com/office/drawing/2014/main" id="{74AC9B38-A64C-3354-6244-45EEA7DDD470}"/>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31" name="Conector recto de flecha 30">
              <a:extLst>
                <a:ext uri="{FF2B5EF4-FFF2-40B4-BE49-F238E27FC236}">
                  <a16:creationId xmlns:a16="http://schemas.microsoft.com/office/drawing/2014/main" id="{D7EA70D7-8E4B-94B8-3B23-675BA968268D}"/>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DC963E10-FC25-53CC-2AD1-708288DD1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25427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FB34F2A7-F341-6EC5-2DB6-38DA60375992}"/>
              </a:ext>
            </a:extLst>
          </p:cNvPr>
          <p:cNvSpPr txBox="1"/>
          <p:nvPr/>
        </p:nvSpPr>
        <p:spPr>
          <a:xfrm>
            <a:off x="1145214" y="799647"/>
            <a:ext cx="6493302" cy="2800767"/>
          </a:xfrm>
          <a:prstGeom prst="rect">
            <a:avLst/>
          </a:prstGeom>
          <a:noFill/>
        </p:spPr>
        <p:txBody>
          <a:bodyPr wrap="square" rtlCol="0">
            <a:spAutoFit/>
          </a:bodyPr>
          <a:lstStyle/>
          <a:p>
            <a:pPr algn="just">
              <a:buClr>
                <a:srgbClr val="C00000"/>
              </a:buClr>
            </a:pPr>
            <a:r>
              <a:rPr lang="es-MX" sz="1600" b="1" dirty="0">
                <a:latin typeface="Albertus MT Lt" pitchFamily="2" charset="0"/>
              </a:rPr>
              <a:t>CLAVE CURP</a:t>
            </a:r>
            <a:r>
              <a:rPr lang="es-MX" sz="1600" dirty="0">
                <a:latin typeface="Albertus MT Lt" pitchFamily="2" charset="0"/>
              </a:rPr>
              <a:t>, deberá ser registrada a </a:t>
            </a:r>
            <a:r>
              <a:rPr lang="es-MX" sz="1600" b="1" dirty="0">
                <a:latin typeface="Albertus MT Lt" pitchFamily="2" charset="0"/>
              </a:rPr>
              <a:t>18 dígitos</a:t>
            </a:r>
            <a:r>
              <a:rPr lang="es-MX" sz="1600" dirty="0">
                <a:latin typeface="Albertus MT Lt" pitchFamily="2" charset="0"/>
              </a:rPr>
              <a:t>, la cual debe de coincidir con la cedula de </a:t>
            </a:r>
            <a:r>
              <a:rPr lang="es-MX" sz="1600" b="1" dirty="0">
                <a:latin typeface="Albertus MT Lt" pitchFamily="2" charset="0"/>
              </a:rPr>
              <a:t>RENAPO</a:t>
            </a:r>
            <a:r>
              <a:rPr lang="es-MX" sz="1600" dirty="0">
                <a:latin typeface="Albertus MT Lt" pitchFamily="2" charset="0"/>
              </a:rPr>
              <a:t> e </a:t>
            </a:r>
            <a:r>
              <a:rPr lang="es-MX" sz="1600" b="1" dirty="0">
                <a:latin typeface="Albertus MT Lt" pitchFamily="2" charset="0"/>
              </a:rPr>
              <a:t>INE</a:t>
            </a:r>
            <a:r>
              <a:rPr lang="es-MX" sz="1600" dirty="0">
                <a:latin typeface="Albertus MT Lt" pitchFamily="2" charset="0"/>
              </a:rPr>
              <a:t> </a:t>
            </a:r>
            <a:r>
              <a:rPr lang="es-MX" sz="1600" b="1" dirty="0">
                <a:latin typeface="Albertus MT Lt" pitchFamily="2" charset="0"/>
              </a:rPr>
              <a:t>del trabajador independiente</a:t>
            </a:r>
            <a:r>
              <a:rPr lang="es-MX" sz="1600" dirty="0">
                <a:latin typeface="Albertus MT Lt" pitchFamily="2" charset="0"/>
              </a:rPr>
              <a:t>.</a:t>
            </a:r>
          </a:p>
          <a:p>
            <a:pPr algn="just">
              <a:buClr>
                <a:srgbClr val="C00000"/>
              </a:buClr>
            </a:pPr>
            <a:endParaRPr lang="es-MX" sz="1600" dirty="0">
              <a:latin typeface="Albertus MT Lt" pitchFamily="2" charset="0"/>
            </a:endParaRPr>
          </a:p>
          <a:p>
            <a:pPr algn="just">
              <a:buClr>
                <a:srgbClr val="C00000"/>
              </a:buClr>
            </a:pPr>
            <a:r>
              <a:rPr lang="es-MX" sz="1600" dirty="0">
                <a:latin typeface="Albertus MT Lt" pitchFamily="2" charset="0"/>
              </a:rPr>
              <a:t>En caso de </a:t>
            </a:r>
            <a:r>
              <a:rPr lang="es-MX" sz="1600" b="1" dirty="0">
                <a:latin typeface="Albertus MT Lt" pitchFamily="2" charset="0"/>
              </a:rPr>
              <a:t>NO</a:t>
            </a:r>
            <a:r>
              <a:rPr lang="es-MX" sz="1600" dirty="0">
                <a:latin typeface="Albertus MT Lt" pitchFamily="2" charset="0"/>
              </a:rPr>
              <a:t> contar con el dato solicitado se puede </a:t>
            </a:r>
            <a:r>
              <a:rPr lang="es-MX" sz="1600" b="1" dirty="0">
                <a:latin typeface="Albertus MT Lt" pitchFamily="2" charset="0"/>
              </a:rPr>
              <a:t>consultar y descargar</a:t>
            </a:r>
            <a:r>
              <a:rPr lang="es-MX" sz="1600" dirty="0">
                <a:latin typeface="Albertus MT Lt" pitchFamily="2" charset="0"/>
              </a:rPr>
              <a:t> en la página web. </a:t>
            </a:r>
            <a:r>
              <a:rPr lang="es-MX" sz="1600" b="1" dirty="0">
                <a:solidFill>
                  <a:schemeClr val="accent5">
                    <a:lumMod val="75000"/>
                  </a:schemeClr>
                </a:solidFill>
                <a:latin typeface="Albertus MT Lt" pitchFamily="2" charset="0"/>
                <a:hlinkClick r:id="rId2"/>
              </a:rPr>
              <a:t>https://www.gob.mx/curp/</a:t>
            </a:r>
            <a:endParaRPr lang="es-MX" sz="1600" b="1" dirty="0">
              <a:solidFill>
                <a:schemeClr val="accent5">
                  <a:lumMod val="75000"/>
                </a:schemeClr>
              </a:solidFill>
              <a:latin typeface="Albertus MT Lt" pitchFamily="2" charset="0"/>
            </a:endParaRPr>
          </a:p>
          <a:p>
            <a:pPr algn="just">
              <a:buClr>
                <a:srgbClr val="C00000"/>
              </a:buClr>
            </a:pPr>
            <a:endParaRPr lang="es-MX" sz="1600" b="1" dirty="0">
              <a:solidFill>
                <a:schemeClr val="accent5">
                  <a:lumMod val="75000"/>
                </a:schemeClr>
              </a:solidFill>
              <a:latin typeface="Albertus MT Lt" pitchFamily="2" charset="0"/>
            </a:endParaRPr>
          </a:p>
          <a:p>
            <a:pPr algn="just">
              <a:buClr>
                <a:srgbClr val="C00000"/>
              </a:buClr>
            </a:pPr>
            <a:r>
              <a:rPr lang="es-MX" sz="1600" dirty="0">
                <a:latin typeface="Albertus MT Lt" pitchFamily="2" charset="0"/>
              </a:rPr>
              <a:t>Para poder consultarlo, se deberá contar con la siguiente información: </a:t>
            </a:r>
          </a:p>
          <a:p>
            <a:pPr algn="just">
              <a:buClr>
                <a:srgbClr val="C00000"/>
              </a:buClr>
            </a:pPr>
            <a:endParaRPr lang="es-MX" sz="1600" dirty="0">
              <a:latin typeface="Albertus MT Lt" pitchFamily="2" charset="0"/>
            </a:endParaRPr>
          </a:p>
          <a:p>
            <a:pPr marL="285750" indent="-285750" algn="just">
              <a:buClr>
                <a:srgbClr val="C00000"/>
              </a:buClr>
              <a:buFont typeface="Wingdings" panose="05000000000000000000" pitchFamily="2" charset="2"/>
              <a:buChar char="ü"/>
            </a:pPr>
            <a:r>
              <a:rPr lang="es-MX" sz="1600" dirty="0">
                <a:latin typeface="Albertus MT Lt" pitchFamily="2" charset="0"/>
              </a:rPr>
              <a:t>Nombre completo</a:t>
            </a:r>
          </a:p>
          <a:p>
            <a:pPr marL="285750" indent="-285750" algn="just">
              <a:buClr>
                <a:srgbClr val="C00000"/>
              </a:buClr>
              <a:buFont typeface="Wingdings" panose="05000000000000000000" pitchFamily="2" charset="2"/>
              <a:buChar char="ü"/>
            </a:pPr>
            <a:r>
              <a:rPr lang="es-MX" sz="1600" dirty="0">
                <a:latin typeface="Albertus MT Lt" pitchFamily="2" charset="0"/>
              </a:rPr>
              <a:t>Fecha de Nacimiento </a:t>
            </a:r>
          </a:p>
          <a:p>
            <a:pPr marL="285750" indent="-285750" algn="just">
              <a:buClr>
                <a:srgbClr val="C00000"/>
              </a:buClr>
              <a:buFont typeface="Wingdings" panose="05000000000000000000" pitchFamily="2" charset="2"/>
              <a:buChar char="ü"/>
            </a:pPr>
            <a:r>
              <a:rPr lang="es-MX" sz="1600" dirty="0">
                <a:latin typeface="Albertus MT Lt" pitchFamily="2" charset="0"/>
              </a:rPr>
              <a:t>Entidad de Nacimiento</a:t>
            </a:r>
          </a:p>
        </p:txBody>
      </p:sp>
      <p:grpSp>
        <p:nvGrpSpPr>
          <p:cNvPr id="29" name="Grupo 28">
            <a:extLst>
              <a:ext uri="{FF2B5EF4-FFF2-40B4-BE49-F238E27FC236}">
                <a16:creationId xmlns:a16="http://schemas.microsoft.com/office/drawing/2014/main" id="{661A5BDA-8281-8DAC-F55A-D1CE0348DC73}"/>
              </a:ext>
            </a:extLst>
          </p:cNvPr>
          <p:cNvGrpSpPr/>
          <p:nvPr/>
        </p:nvGrpSpPr>
        <p:grpSpPr>
          <a:xfrm>
            <a:off x="3187700" y="3746501"/>
            <a:ext cx="1058980" cy="1536699"/>
            <a:chOff x="1978925" y="1310185"/>
            <a:chExt cx="1173708" cy="1241947"/>
          </a:xfrm>
        </p:grpSpPr>
        <p:cxnSp>
          <p:nvCxnSpPr>
            <p:cNvPr id="30" name="Conector recto 29">
              <a:extLst>
                <a:ext uri="{FF2B5EF4-FFF2-40B4-BE49-F238E27FC236}">
                  <a16:creationId xmlns:a16="http://schemas.microsoft.com/office/drawing/2014/main" id="{74AC9B38-A64C-3354-6244-45EEA7DDD470}"/>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31" name="Conector recto de flecha 30">
              <a:extLst>
                <a:ext uri="{FF2B5EF4-FFF2-40B4-BE49-F238E27FC236}">
                  <a16:creationId xmlns:a16="http://schemas.microsoft.com/office/drawing/2014/main" id="{D7EA70D7-8E4B-94B8-3B23-675BA968268D}"/>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5" name="Imagen 4">
            <a:extLst>
              <a:ext uri="{FF2B5EF4-FFF2-40B4-BE49-F238E27FC236}">
                <a16:creationId xmlns:a16="http://schemas.microsoft.com/office/drawing/2014/main" id="{7846B15C-8737-5A5E-3900-8EF1EDEABACF}"/>
              </a:ext>
            </a:extLst>
          </p:cNvPr>
          <p:cNvPicPr>
            <a:picLocks noChangeAspect="1"/>
          </p:cNvPicPr>
          <p:nvPr/>
        </p:nvPicPr>
        <p:blipFill rotWithShape="1">
          <a:blip r:embed="rId3"/>
          <a:srcRect r="40509"/>
          <a:stretch/>
        </p:blipFill>
        <p:spPr>
          <a:xfrm>
            <a:off x="5111771" y="2902991"/>
            <a:ext cx="5822127" cy="2800767"/>
          </a:xfrm>
          <a:prstGeom prst="rect">
            <a:avLst/>
          </a:prstGeom>
        </p:spPr>
      </p:pic>
      <p:pic>
        <p:nvPicPr>
          <p:cNvPr id="2" name="Imagen 1">
            <a:extLst>
              <a:ext uri="{FF2B5EF4-FFF2-40B4-BE49-F238E27FC236}">
                <a16:creationId xmlns:a16="http://schemas.microsoft.com/office/drawing/2014/main" id="{01E0CAE0-29AB-A536-1D90-BE3CE52F54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796225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949759" y="390787"/>
            <a:ext cx="5295893" cy="3785652"/>
          </a:xfrm>
          <a:prstGeom prst="rect">
            <a:avLst/>
          </a:prstGeom>
          <a:noFill/>
        </p:spPr>
        <p:txBody>
          <a:bodyPr wrap="square" rtlCol="0">
            <a:spAutoFit/>
          </a:bodyPr>
          <a:lstStyle/>
          <a:p>
            <a:pPr algn="just">
              <a:buClr>
                <a:srgbClr val="C00000"/>
              </a:buClr>
            </a:pPr>
            <a:r>
              <a:rPr lang="es-MX" sz="1600" b="1" dirty="0">
                <a:latin typeface="Albertus MT Lt" pitchFamily="2" charset="0"/>
              </a:rPr>
              <a:t>NSS </a:t>
            </a:r>
            <a:r>
              <a:rPr lang="es-MX" sz="1600" dirty="0">
                <a:latin typeface="Albertus MT Lt" pitchFamily="2" charset="0"/>
              </a:rPr>
              <a:t>(Número de Seguridad Social), deberá ser registrado a </a:t>
            </a:r>
            <a:r>
              <a:rPr lang="es-MX" sz="1600" b="1" dirty="0">
                <a:latin typeface="Albertus MT Lt" pitchFamily="2" charset="0"/>
              </a:rPr>
              <a:t>11 dígitos</a:t>
            </a:r>
            <a:r>
              <a:rPr lang="es-MX" sz="1600" dirty="0">
                <a:latin typeface="Albertus MT Lt" pitchFamily="2" charset="0"/>
              </a:rPr>
              <a:t>, el cual se podrá localizar en: hoja rosa, recibo de nómina, carnet o algún documento oficial expedido por el IMSS, siempre y cuando el trabajador independiente en algún momento haya cotizado. </a:t>
            </a:r>
          </a:p>
          <a:p>
            <a:pPr algn="just">
              <a:buClr>
                <a:srgbClr val="C00000"/>
              </a:buClr>
            </a:pPr>
            <a:endParaRPr lang="es-MX" sz="1600" b="1" dirty="0">
              <a:latin typeface="Albertus MT Lt" pitchFamily="2" charset="0"/>
            </a:endParaRPr>
          </a:p>
          <a:p>
            <a:pPr algn="just">
              <a:buClr>
                <a:srgbClr val="C00000"/>
              </a:buClr>
            </a:pPr>
            <a:r>
              <a:rPr lang="es-MX" sz="1600" dirty="0">
                <a:latin typeface="Albertus MT Lt" pitchFamily="2" charset="0"/>
              </a:rPr>
              <a:t>De no recordarlo se podrá consultar en la página web </a:t>
            </a:r>
            <a:r>
              <a:rPr lang="es-MX" sz="1600" b="1" dirty="0">
                <a:solidFill>
                  <a:schemeClr val="accent5">
                    <a:lumMod val="75000"/>
                  </a:schemeClr>
                </a:solidFill>
                <a:latin typeface="Albertus MT Lt" pitchFamily="2" charset="0"/>
                <a:hlinkClick r:id="rId2"/>
              </a:rPr>
              <a:t>https://serviciosdigitales.imss.gob.mx/gestionAsegurados-web-externo/asignacionNSS</a:t>
            </a:r>
            <a:endParaRPr lang="es-MX" sz="1600" b="1" dirty="0">
              <a:solidFill>
                <a:schemeClr val="accent5">
                  <a:lumMod val="75000"/>
                </a:schemeClr>
              </a:solidFill>
              <a:latin typeface="Albertus MT Lt" pitchFamily="2" charset="0"/>
            </a:endParaRPr>
          </a:p>
          <a:p>
            <a:pPr algn="just">
              <a:buClr>
                <a:srgbClr val="C00000"/>
              </a:buClr>
            </a:pPr>
            <a:endParaRPr lang="es-MX" sz="1600" b="1" dirty="0">
              <a:solidFill>
                <a:schemeClr val="accent5">
                  <a:lumMod val="75000"/>
                </a:schemeClr>
              </a:solidFill>
              <a:latin typeface="Albertus MT Lt" pitchFamily="2" charset="0"/>
            </a:endParaRPr>
          </a:p>
          <a:p>
            <a:pPr algn="just">
              <a:buClr>
                <a:srgbClr val="C00000"/>
              </a:buClr>
            </a:pPr>
            <a:r>
              <a:rPr lang="es-MX" sz="1600" dirty="0">
                <a:latin typeface="Albertus MT Lt" pitchFamily="2" charset="0"/>
              </a:rPr>
              <a:t>Para la consulta se deberá de contar con la siguiente información: </a:t>
            </a:r>
          </a:p>
          <a:p>
            <a:pPr algn="just">
              <a:buClr>
                <a:srgbClr val="C00000"/>
              </a:buClr>
            </a:pPr>
            <a:endParaRPr lang="es-MX" sz="1600" dirty="0">
              <a:latin typeface="Albertus MT Lt" pitchFamily="2" charset="0"/>
            </a:endParaRPr>
          </a:p>
          <a:p>
            <a:pPr marL="285750" indent="-285750" algn="just">
              <a:buClr>
                <a:srgbClr val="C00000"/>
              </a:buClr>
              <a:buFont typeface="Wingdings" panose="05000000000000000000" pitchFamily="2" charset="2"/>
              <a:buChar char="ü"/>
            </a:pPr>
            <a:r>
              <a:rPr lang="es-MX" sz="1600" dirty="0">
                <a:latin typeface="Albertus MT Lt" pitchFamily="2" charset="0"/>
              </a:rPr>
              <a:t>CURP</a:t>
            </a:r>
          </a:p>
          <a:p>
            <a:pPr marL="285750" indent="-285750" algn="just">
              <a:buClr>
                <a:srgbClr val="C00000"/>
              </a:buClr>
              <a:buFont typeface="Wingdings" panose="05000000000000000000" pitchFamily="2" charset="2"/>
              <a:buChar char="ü"/>
            </a:pPr>
            <a:r>
              <a:rPr lang="es-MX" sz="1600" dirty="0">
                <a:latin typeface="Albertus MT Lt" pitchFamily="2" charset="0"/>
              </a:rPr>
              <a:t>Correo electrónico (del trabajador)</a:t>
            </a:r>
          </a:p>
        </p:txBody>
      </p:sp>
      <p:pic>
        <p:nvPicPr>
          <p:cNvPr id="5" name="Imagen 4">
            <a:extLst>
              <a:ext uri="{FF2B5EF4-FFF2-40B4-BE49-F238E27FC236}">
                <a16:creationId xmlns:a16="http://schemas.microsoft.com/office/drawing/2014/main" id="{7846B15C-8737-5A5E-3900-8EF1EDEABACF}"/>
              </a:ext>
            </a:extLst>
          </p:cNvPr>
          <p:cNvPicPr>
            <a:picLocks noChangeAspect="1"/>
          </p:cNvPicPr>
          <p:nvPr/>
        </p:nvPicPr>
        <p:blipFill rotWithShape="1">
          <a:blip r:embed="rId3"/>
          <a:srcRect l="59855"/>
          <a:stretch/>
        </p:blipFill>
        <p:spPr>
          <a:xfrm>
            <a:off x="7434454" y="2675533"/>
            <a:ext cx="4210896" cy="3001812"/>
          </a:xfrm>
          <a:prstGeom prst="rect">
            <a:avLst/>
          </a:prstGeom>
        </p:spPr>
      </p:pic>
      <p:sp>
        <p:nvSpPr>
          <p:cNvPr id="2" name="CuadroTexto 1">
            <a:extLst>
              <a:ext uri="{FF2B5EF4-FFF2-40B4-BE49-F238E27FC236}">
                <a16:creationId xmlns:a16="http://schemas.microsoft.com/office/drawing/2014/main" id="{D8E323AE-2343-C0FC-8E3F-C71171B48360}"/>
              </a:ext>
            </a:extLst>
          </p:cNvPr>
          <p:cNvSpPr txBox="1"/>
          <p:nvPr/>
        </p:nvSpPr>
        <p:spPr>
          <a:xfrm>
            <a:off x="1542197" y="4363990"/>
            <a:ext cx="4703455" cy="2062103"/>
          </a:xfrm>
          <a:prstGeom prst="rect">
            <a:avLst/>
          </a:prstGeom>
          <a:noFill/>
        </p:spPr>
        <p:txBody>
          <a:bodyPr wrap="square" rtlCol="0">
            <a:spAutoFit/>
          </a:bodyPr>
          <a:lstStyle/>
          <a:p>
            <a:pPr algn="just">
              <a:buClr>
                <a:srgbClr val="C00000"/>
              </a:buClr>
            </a:pPr>
            <a:r>
              <a:rPr lang="es-MX" sz="1600" dirty="0">
                <a:latin typeface="Albertus MT Lt" pitchFamily="2" charset="0"/>
              </a:rPr>
              <a:t>Si el afiliado </a:t>
            </a:r>
            <a:r>
              <a:rPr lang="es-MX" sz="1600" b="1" dirty="0">
                <a:latin typeface="Albertus MT Lt" pitchFamily="2" charset="0"/>
              </a:rPr>
              <a:t>NO</a:t>
            </a:r>
            <a:r>
              <a:rPr lang="es-MX" sz="1600" dirty="0">
                <a:latin typeface="Albertus MT Lt" pitchFamily="2" charset="0"/>
              </a:rPr>
              <a:t> cuenta con </a:t>
            </a:r>
            <a:r>
              <a:rPr lang="es-MX" sz="1600" b="1" dirty="0">
                <a:latin typeface="Albertus MT Lt" pitchFamily="2" charset="0"/>
              </a:rPr>
              <a:t>NSS</a:t>
            </a:r>
            <a:r>
              <a:rPr lang="es-MX" sz="1600" dirty="0">
                <a:latin typeface="Albertus MT Lt" pitchFamily="2" charset="0"/>
              </a:rPr>
              <a:t>, esta celda </a:t>
            </a:r>
            <a:r>
              <a:rPr lang="es-MX" sz="1600" b="1" dirty="0">
                <a:latin typeface="Albertus MT Lt" pitchFamily="2" charset="0"/>
              </a:rPr>
              <a:t>no deberá de ser requisitada</a:t>
            </a:r>
            <a:r>
              <a:rPr lang="es-MX" sz="1600" dirty="0">
                <a:latin typeface="Albertus MT Lt" pitchFamily="2" charset="0"/>
              </a:rPr>
              <a:t>, ya que el IMSS le estará asignando uno nuevo al momento de su alta.</a:t>
            </a:r>
          </a:p>
          <a:p>
            <a:pPr algn="just">
              <a:buClr>
                <a:srgbClr val="C00000"/>
              </a:buClr>
            </a:pPr>
            <a:endParaRPr lang="es-MX" sz="1600" dirty="0">
              <a:latin typeface="Albertus MT Lt" pitchFamily="2" charset="0"/>
            </a:endParaRPr>
          </a:p>
          <a:p>
            <a:pPr algn="just">
              <a:buClr>
                <a:srgbClr val="C00000"/>
              </a:buClr>
            </a:pPr>
            <a:endParaRPr lang="es-MX" sz="1600" dirty="0">
              <a:latin typeface="Albertus MT Lt" pitchFamily="2" charset="0"/>
            </a:endParaRPr>
          </a:p>
          <a:p>
            <a:pPr algn="just">
              <a:buClr>
                <a:srgbClr val="C00000"/>
              </a:buClr>
            </a:pPr>
            <a:r>
              <a:rPr lang="es-MX" sz="1600" b="1" dirty="0">
                <a:latin typeface="Albertus MT Lt" pitchFamily="2" charset="0"/>
              </a:rPr>
              <a:t>NOTA: Si el trabajador independiente cuenta con NSS, es importante el registro del mismo, de lo contrario se podría provocar una duplicidad.</a:t>
            </a:r>
          </a:p>
        </p:txBody>
      </p:sp>
      <p:grpSp>
        <p:nvGrpSpPr>
          <p:cNvPr id="10" name="Grupo 9">
            <a:extLst>
              <a:ext uri="{FF2B5EF4-FFF2-40B4-BE49-F238E27FC236}">
                <a16:creationId xmlns:a16="http://schemas.microsoft.com/office/drawing/2014/main" id="{EE1C95B8-3D18-BF93-1678-B3FE7AA5EE45}"/>
              </a:ext>
            </a:extLst>
          </p:cNvPr>
          <p:cNvGrpSpPr/>
          <p:nvPr/>
        </p:nvGrpSpPr>
        <p:grpSpPr>
          <a:xfrm>
            <a:off x="6677526" y="1738930"/>
            <a:ext cx="2827422" cy="476023"/>
            <a:chOff x="7061200" y="2000477"/>
            <a:chExt cx="2365375" cy="476023"/>
          </a:xfrm>
        </p:grpSpPr>
        <p:cxnSp>
          <p:nvCxnSpPr>
            <p:cNvPr id="4" name="Conector recto 3">
              <a:extLst>
                <a:ext uri="{FF2B5EF4-FFF2-40B4-BE49-F238E27FC236}">
                  <a16:creationId xmlns:a16="http://schemas.microsoft.com/office/drawing/2014/main" id="{5CCF1CDA-2F93-8AD6-A402-19073AD15D06}"/>
                </a:ext>
              </a:extLst>
            </p:cNvPr>
            <p:cNvCxnSpPr/>
            <p:nvPr/>
          </p:nvCxnSpPr>
          <p:spPr>
            <a:xfrm>
              <a:off x="7061200" y="2000477"/>
              <a:ext cx="2362200" cy="0"/>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D65695EE-6AD6-CC54-33FD-50B042FEDF37}"/>
                </a:ext>
              </a:extLst>
            </p:cNvPr>
            <p:cNvCxnSpPr/>
            <p:nvPr/>
          </p:nvCxnSpPr>
          <p:spPr>
            <a:xfrm>
              <a:off x="9426575" y="2000477"/>
              <a:ext cx="0" cy="476023"/>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3" name="Imagen 2">
            <a:extLst>
              <a:ext uri="{FF2B5EF4-FFF2-40B4-BE49-F238E27FC236}">
                <a16:creationId xmlns:a16="http://schemas.microsoft.com/office/drawing/2014/main" id="{7D930F19-3797-FABD-0FDB-B004D4C14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092413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636938" y="482463"/>
            <a:ext cx="3983186" cy="1569660"/>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el </a:t>
            </a:r>
            <a:r>
              <a:rPr lang="es-MX" sz="1600" b="1" dirty="0">
                <a:latin typeface="Albertus MT Lt" pitchFamily="2" charset="0"/>
              </a:rPr>
              <a:t>nombre completo y correcto</a:t>
            </a:r>
            <a:r>
              <a:rPr lang="es-MX" sz="1600" dirty="0">
                <a:latin typeface="Albertus MT Lt" pitchFamily="2" charset="0"/>
              </a:rPr>
              <a:t> </a:t>
            </a:r>
            <a:r>
              <a:rPr lang="es-MX" sz="1600" b="1" dirty="0">
                <a:latin typeface="Albertus MT Lt" pitchFamily="2" charset="0"/>
              </a:rPr>
              <a:t>del trabajador independiente</a:t>
            </a:r>
            <a:r>
              <a:rPr lang="es-MX" sz="1600" dirty="0">
                <a:latin typeface="Albertus MT Lt" pitchFamily="2" charset="0"/>
              </a:rPr>
              <a:t> de acuerdo a la solicitud de cada celda, el cual deberá de coincidir con el </a:t>
            </a:r>
            <a:r>
              <a:rPr lang="es-MX" sz="1600" b="1" dirty="0">
                <a:latin typeface="Albertus MT Lt" pitchFamily="2" charset="0"/>
              </a:rPr>
              <a:t>acta de nacimiento</a:t>
            </a:r>
            <a:r>
              <a:rPr lang="es-MX" sz="1600" dirty="0">
                <a:latin typeface="Albertus MT Lt" pitchFamily="2" charset="0"/>
              </a:rPr>
              <a:t> e </a:t>
            </a:r>
            <a:r>
              <a:rPr lang="es-MX" sz="1600" b="1" dirty="0">
                <a:latin typeface="Albertus MT Lt" pitchFamily="2" charset="0"/>
              </a:rPr>
              <a:t>INE</a:t>
            </a:r>
            <a:r>
              <a:rPr lang="es-MX" sz="1600" dirty="0">
                <a:latin typeface="Albertus MT Lt" pitchFamily="2" charset="0"/>
              </a:rPr>
              <a:t> del trabajador independiente. </a:t>
            </a:r>
          </a:p>
        </p:txBody>
      </p:sp>
      <p:pic>
        <p:nvPicPr>
          <p:cNvPr id="6" name="Imagen 5">
            <a:extLst>
              <a:ext uri="{FF2B5EF4-FFF2-40B4-BE49-F238E27FC236}">
                <a16:creationId xmlns:a16="http://schemas.microsoft.com/office/drawing/2014/main" id="{07EDD09A-9BEA-8F6D-280F-284B0D9C3353}"/>
              </a:ext>
            </a:extLst>
          </p:cNvPr>
          <p:cNvPicPr>
            <a:picLocks noChangeAspect="1"/>
          </p:cNvPicPr>
          <p:nvPr/>
        </p:nvPicPr>
        <p:blipFill>
          <a:blip r:embed="rId2"/>
          <a:stretch>
            <a:fillRect/>
          </a:stretch>
        </p:blipFill>
        <p:spPr>
          <a:xfrm>
            <a:off x="3794894" y="2075524"/>
            <a:ext cx="6792402" cy="1212437"/>
          </a:xfrm>
          <a:prstGeom prst="rect">
            <a:avLst/>
          </a:prstGeom>
        </p:spPr>
      </p:pic>
      <p:grpSp>
        <p:nvGrpSpPr>
          <p:cNvPr id="9" name="Grupo 8">
            <a:extLst>
              <a:ext uri="{FF2B5EF4-FFF2-40B4-BE49-F238E27FC236}">
                <a16:creationId xmlns:a16="http://schemas.microsoft.com/office/drawing/2014/main" id="{8506DB61-6843-E059-826F-F8AFE8E91D40}"/>
              </a:ext>
            </a:extLst>
          </p:cNvPr>
          <p:cNvGrpSpPr/>
          <p:nvPr/>
        </p:nvGrpSpPr>
        <p:grpSpPr>
          <a:xfrm>
            <a:off x="2014838" y="2000477"/>
            <a:ext cx="1312978" cy="1115702"/>
            <a:chOff x="1978925" y="1310185"/>
            <a:chExt cx="1173708" cy="1241947"/>
          </a:xfrm>
        </p:grpSpPr>
        <p:cxnSp>
          <p:nvCxnSpPr>
            <p:cNvPr id="11" name="Conector recto 10">
              <a:extLst>
                <a:ext uri="{FF2B5EF4-FFF2-40B4-BE49-F238E27FC236}">
                  <a16:creationId xmlns:a16="http://schemas.microsoft.com/office/drawing/2014/main" id="{78C48665-3943-CB5D-012A-52B4354533D6}"/>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12" name="Conector recto de flecha 11">
              <a:extLst>
                <a:ext uri="{FF2B5EF4-FFF2-40B4-BE49-F238E27FC236}">
                  <a16:creationId xmlns:a16="http://schemas.microsoft.com/office/drawing/2014/main" id="{5A9B9D8E-99E6-8080-9F0C-A1FCA7BFA4FD}"/>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14" name="Imagen 13">
            <a:extLst>
              <a:ext uri="{FF2B5EF4-FFF2-40B4-BE49-F238E27FC236}">
                <a16:creationId xmlns:a16="http://schemas.microsoft.com/office/drawing/2014/main" id="{CAB46D8F-6D0B-8D7A-6D24-32E22C880193}"/>
              </a:ext>
            </a:extLst>
          </p:cNvPr>
          <p:cNvPicPr>
            <a:picLocks noChangeAspect="1"/>
          </p:cNvPicPr>
          <p:nvPr/>
        </p:nvPicPr>
        <p:blipFill>
          <a:blip r:embed="rId3"/>
          <a:stretch>
            <a:fillRect/>
          </a:stretch>
        </p:blipFill>
        <p:spPr>
          <a:xfrm>
            <a:off x="4039593" y="3995354"/>
            <a:ext cx="2894734" cy="2006576"/>
          </a:xfrm>
          <a:prstGeom prst="rect">
            <a:avLst/>
          </a:prstGeom>
        </p:spPr>
      </p:pic>
      <p:sp>
        <p:nvSpPr>
          <p:cNvPr id="15" name="CuadroTexto 14">
            <a:extLst>
              <a:ext uri="{FF2B5EF4-FFF2-40B4-BE49-F238E27FC236}">
                <a16:creationId xmlns:a16="http://schemas.microsoft.com/office/drawing/2014/main" id="{DF158181-F84C-F574-C267-6B339C88AC4D}"/>
              </a:ext>
            </a:extLst>
          </p:cNvPr>
          <p:cNvSpPr txBox="1"/>
          <p:nvPr/>
        </p:nvSpPr>
        <p:spPr>
          <a:xfrm>
            <a:off x="7478975" y="3995354"/>
            <a:ext cx="4213790" cy="2308324"/>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sexo, se despliega un menú en el cual se deberá de seleccionar la letra </a:t>
            </a:r>
            <a:r>
              <a:rPr lang="es-MX" sz="1600" b="1" dirty="0">
                <a:latin typeface="Albertus MT Lt" pitchFamily="2" charset="0"/>
              </a:rPr>
              <a:t>“H”</a:t>
            </a:r>
            <a:r>
              <a:rPr lang="es-MX" sz="1600" dirty="0">
                <a:latin typeface="Albertus MT Lt" pitchFamily="2" charset="0"/>
              </a:rPr>
              <a:t> si es hombre o </a:t>
            </a:r>
            <a:r>
              <a:rPr lang="es-MX" sz="1600" b="1" dirty="0">
                <a:latin typeface="Albertus MT Lt" pitchFamily="2" charset="0"/>
              </a:rPr>
              <a:t>“M”</a:t>
            </a:r>
            <a:r>
              <a:rPr lang="es-MX" sz="1600" dirty="0">
                <a:latin typeface="Albertus MT Lt" pitchFamily="2" charset="0"/>
              </a:rPr>
              <a:t> si es mujer.</a:t>
            </a:r>
          </a:p>
          <a:p>
            <a:pPr algn="just">
              <a:buClr>
                <a:srgbClr val="C00000"/>
              </a:buClr>
            </a:pPr>
            <a:endParaRPr lang="es-MX" sz="1600" dirty="0">
              <a:latin typeface="Albertus MT Lt" pitchFamily="2" charset="0"/>
            </a:endParaRPr>
          </a:p>
          <a:p>
            <a:pPr algn="just">
              <a:buClr>
                <a:srgbClr val="C00000"/>
              </a:buClr>
            </a:pPr>
            <a:r>
              <a:rPr lang="es-MX" sz="1600" b="1" dirty="0">
                <a:latin typeface="Albertus MT Lt" pitchFamily="2" charset="0"/>
              </a:rPr>
              <a:t>NOTA: No se escribe, solo se selecciona.</a:t>
            </a:r>
          </a:p>
          <a:p>
            <a:pPr algn="just">
              <a:buClr>
                <a:srgbClr val="C00000"/>
              </a:buClr>
            </a:pPr>
            <a:endParaRPr lang="es-MX" sz="1600" b="1" dirty="0">
              <a:latin typeface="Albertus MT Lt" pitchFamily="2" charset="0"/>
            </a:endParaRPr>
          </a:p>
          <a:p>
            <a:pPr algn="just">
              <a:buClr>
                <a:srgbClr val="C00000"/>
              </a:buClr>
            </a:pPr>
            <a:r>
              <a:rPr lang="es-MX" sz="1600" dirty="0">
                <a:latin typeface="Albertus MT Lt" pitchFamily="2" charset="0"/>
              </a:rPr>
              <a:t>En la pestaña del </a:t>
            </a:r>
            <a:r>
              <a:rPr lang="es-MX" sz="1600" b="1" dirty="0">
                <a:latin typeface="Albertus MT Lt" pitchFamily="2" charset="0"/>
              </a:rPr>
              <a:t>layout</a:t>
            </a:r>
            <a:r>
              <a:rPr lang="es-MX" sz="1600" dirty="0">
                <a:latin typeface="Albertus MT Lt" pitchFamily="2" charset="0"/>
              </a:rPr>
              <a:t> con nombre </a:t>
            </a:r>
            <a:r>
              <a:rPr lang="es-MX" sz="1600" b="1" dirty="0">
                <a:latin typeface="Albertus MT Lt" pitchFamily="2" charset="0"/>
              </a:rPr>
              <a:t>“Catálogo1” </a:t>
            </a:r>
            <a:r>
              <a:rPr lang="es-MX" sz="1600" dirty="0">
                <a:latin typeface="Albertus MT Lt" pitchFamily="2" charset="0"/>
              </a:rPr>
              <a:t>podrán visualizar información referente al menú desplegable.</a:t>
            </a:r>
          </a:p>
        </p:txBody>
      </p:sp>
      <p:grpSp>
        <p:nvGrpSpPr>
          <p:cNvPr id="26" name="Grupo 25">
            <a:extLst>
              <a:ext uri="{FF2B5EF4-FFF2-40B4-BE49-F238E27FC236}">
                <a16:creationId xmlns:a16="http://schemas.microsoft.com/office/drawing/2014/main" id="{6C8D8C94-347F-00FB-B83A-109E89EB79E6}"/>
              </a:ext>
            </a:extLst>
          </p:cNvPr>
          <p:cNvGrpSpPr/>
          <p:nvPr/>
        </p:nvGrpSpPr>
        <p:grpSpPr>
          <a:xfrm>
            <a:off x="1190524" y="3995354"/>
            <a:ext cx="2647666" cy="1218155"/>
            <a:chOff x="1190524" y="3995354"/>
            <a:chExt cx="2647666" cy="1218155"/>
          </a:xfrm>
        </p:grpSpPr>
        <p:pic>
          <p:nvPicPr>
            <p:cNvPr id="22" name="Imagen 21">
              <a:extLst>
                <a:ext uri="{FF2B5EF4-FFF2-40B4-BE49-F238E27FC236}">
                  <a16:creationId xmlns:a16="http://schemas.microsoft.com/office/drawing/2014/main" id="{C44F4C4E-825C-2101-5A12-0F3C70DB0073}"/>
                </a:ext>
              </a:extLst>
            </p:cNvPr>
            <p:cNvPicPr>
              <a:picLocks noChangeAspect="1"/>
            </p:cNvPicPr>
            <p:nvPr/>
          </p:nvPicPr>
          <p:blipFill>
            <a:blip r:embed="rId4"/>
            <a:stretch>
              <a:fillRect/>
            </a:stretch>
          </p:blipFill>
          <p:spPr>
            <a:xfrm>
              <a:off x="1190524" y="3995354"/>
              <a:ext cx="2604370" cy="1173142"/>
            </a:xfrm>
            <a:prstGeom prst="rect">
              <a:avLst/>
            </a:prstGeom>
          </p:spPr>
        </p:pic>
        <p:sp>
          <p:nvSpPr>
            <p:cNvPr id="24" name="Elipse 23">
              <a:extLst>
                <a:ext uri="{FF2B5EF4-FFF2-40B4-BE49-F238E27FC236}">
                  <a16:creationId xmlns:a16="http://schemas.microsoft.com/office/drawing/2014/main" id="{7DB55B29-8513-9743-BE1D-AFA8346D484F}"/>
                </a:ext>
              </a:extLst>
            </p:cNvPr>
            <p:cNvSpPr/>
            <p:nvPr/>
          </p:nvSpPr>
          <p:spPr>
            <a:xfrm>
              <a:off x="2732721" y="4807488"/>
              <a:ext cx="1105469" cy="4060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pSp>
        <p:nvGrpSpPr>
          <p:cNvPr id="35" name="Grupo 34">
            <a:extLst>
              <a:ext uri="{FF2B5EF4-FFF2-40B4-BE49-F238E27FC236}">
                <a16:creationId xmlns:a16="http://schemas.microsoft.com/office/drawing/2014/main" id="{3F66DCD6-FC07-FBF1-92E8-B6378967B67F}"/>
              </a:ext>
            </a:extLst>
          </p:cNvPr>
          <p:cNvGrpSpPr/>
          <p:nvPr/>
        </p:nvGrpSpPr>
        <p:grpSpPr>
          <a:xfrm>
            <a:off x="3838190" y="6025643"/>
            <a:ext cx="5747680" cy="597141"/>
            <a:chOff x="6619164" y="6168788"/>
            <a:chExt cx="2966706" cy="382137"/>
          </a:xfrm>
        </p:grpSpPr>
        <p:cxnSp>
          <p:nvCxnSpPr>
            <p:cNvPr id="30" name="Conector recto 29">
              <a:extLst>
                <a:ext uri="{FF2B5EF4-FFF2-40B4-BE49-F238E27FC236}">
                  <a16:creationId xmlns:a16="http://schemas.microsoft.com/office/drawing/2014/main" id="{A055920E-4B17-B052-1C43-919523C56433}"/>
                </a:ext>
              </a:extLst>
            </p:cNvPr>
            <p:cNvCxnSpPr>
              <a:stCxn id="15" idx="2"/>
            </p:cNvCxnSpPr>
            <p:nvPr/>
          </p:nvCxnSpPr>
          <p:spPr>
            <a:xfrm>
              <a:off x="9585870" y="6303678"/>
              <a:ext cx="0" cy="247247"/>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32" name="Conector recto 31">
              <a:extLst>
                <a:ext uri="{FF2B5EF4-FFF2-40B4-BE49-F238E27FC236}">
                  <a16:creationId xmlns:a16="http://schemas.microsoft.com/office/drawing/2014/main" id="{7991E119-96FD-B882-8834-73DD03F860BD}"/>
                </a:ext>
              </a:extLst>
            </p:cNvPr>
            <p:cNvCxnSpPr/>
            <p:nvPr/>
          </p:nvCxnSpPr>
          <p:spPr>
            <a:xfrm flipH="1">
              <a:off x="6619164" y="6537278"/>
              <a:ext cx="2966706"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34" name="Conector recto de flecha 33">
              <a:extLst>
                <a:ext uri="{FF2B5EF4-FFF2-40B4-BE49-F238E27FC236}">
                  <a16:creationId xmlns:a16="http://schemas.microsoft.com/office/drawing/2014/main" id="{5439D70A-6EF4-B766-1C4B-105C5ABB0EAB}"/>
                </a:ext>
              </a:extLst>
            </p:cNvPr>
            <p:cNvCxnSpPr/>
            <p:nvPr/>
          </p:nvCxnSpPr>
          <p:spPr>
            <a:xfrm flipV="1">
              <a:off x="6619164" y="6168788"/>
              <a:ext cx="0" cy="382137"/>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730B566B-7D88-7B27-6983-2B6E6AACD6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4240641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771098" y="278095"/>
            <a:ext cx="5088343" cy="2800767"/>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“LUGAR DE NACIMIENTO”</a:t>
            </a:r>
            <a:r>
              <a:rPr lang="es-MX" sz="1600" dirty="0">
                <a:latin typeface="Albertus MT Lt" pitchFamily="2" charset="0"/>
              </a:rPr>
              <a:t>, se despliega un menú con las </a:t>
            </a:r>
            <a:r>
              <a:rPr lang="es-MX" sz="1600" b="1" dirty="0">
                <a:latin typeface="Albertus MT Lt" pitchFamily="2" charset="0"/>
              </a:rPr>
              <a:t>abreviaturas</a:t>
            </a:r>
            <a:r>
              <a:rPr lang="es-MX" sz="1600" dirty="0">
                <a:latin typeface="Albertus MT Lt" pitchFamily="2" charset="0"/>
              </a:rPr>
              <a:t> de los 32 estados de la República, </a:t>
            </a:r>
            <a:r>
              <a:rPr lang="es-MX" sz="1600" b="1" dirty="0">
                <a:latin typeface="Albertus MT Lt" pitchFamily="2" charset="0"/>
              </a:rPr>
              <a:t>se deberá de seleccionar de manera correcta</a:t>
            </a:r>
            <a:r>
              <a:rPr lang="es-MX" sz="1600" dirty="0">
                <a:latin typeface="Albertus MT Lt" pitchFamily="2" charset="0"/>
              </a:rPr>
              <a:t> la que corresponda a la </a:t>
            </a:r>
            <a:r>
              <a:rPr lang="es-MX" sz="1600" b="1" dirty="0">
                <a:latin typeface="Albertus MT Lt" pitchFamily="2" charset="0"/>
              </a:rPr>
              <a:t>entidad de nacimiento del trabajador independiente. </a:t>
            </a:r>
          </a:p>
          <a:p>
            <a:pPr algn="just">
              <a:buClr>
                <a:srgbClr val="C00000"/>
              </a:buClr>
            </a:pPr>
            <a:endParaRPr lang="es-MX" sz="1600" b="1" dirty="0">
              <a:latin typeface="Albertus MT Lt" pitchFamily="2" charset="0"/>
            </a:endParaRPr>
          </a:p>
          <a:p>
            <a:pPr algn="just">
              <a:buClr>
                <a:srgbClr val="C00000"/>
              </a:buClr>
            </a:pPr>
            <a:r>
              <a:rPr lang="es-MX" sz="1600" b="1" dirty="0">
                <a:latin typeface="Albertus MT Lt" pitchFamily="2" charset="0"/>
              </a:rPr>
              <a:t>NOTA: NO se escribe, solo se selecciona.</a:t>
            </a:r>
          </a:p>
          <a:p>
            <a:pPr algn="just">
              <a:buClr>
                <a:srgbClr val="C00000"/>
              </a:buClr>
            </a:pPr>
            <a:endParaRPr lang="es-MX" sz="1600" b="1" dirty="0">
              <a:latin typeface="Albertus MT Lt" pitchFamily="2" charset="0"/>
            </a:endParaRPr>
          </a:p>
          <a:p>
            <a:pPr algn="just">
              <a:buClr>
                <a:srgbClr val="C00000"/>
              </a:buClr>
            </a:pPr>
            <a:r>
              <a:rPr lang="es-MX" sz="1600" dirty="0">
                <a:latin typeface="Albertus MT Lt" pitchFamily="2" charset="0"/>
              </a:rPr>
              <a:t>En la pestaña del </a:t>
            </a:r>
            <a:r>
              <a:rPr lang="es-MX" sz="1600" b="1" dirty="0">
                <a:latin typeface="Albertus MT Lt" pitchFamily="2" charset="0"/>
              </a:rPr>
              <a:t>layout</a:t>
            </a:r>
            <a:r>
              <a:rPr lang="es-MX" sz="1600" dirty="0">
                <a:latin typeface="Albertus MT Lt" pitchFamily="2" charset="0"/>
              </a:rPr>
              <a:t> con nombre </a:t>
            </a:r>
            <a:r>
              <a:rPr lang="es-MX" sz="1600" b="1" dirty="0">
                <a:latin typeface="Albertus MT Lt" pitchFamily="2" charset="0"/>
              </a:rPr>
              <a:t>“Catálogo2” </a:t>
            </a:r>
            <a:r>
              <a:rPr lang="es-MX" sz="1600" dirty="0">
                <a:latin typeface="Albertus MT Lt" pitchFamily="2" charset="0"/>
              </a:rPr>
              <a:t>podrán visualizar el listado de abreviaturas con el estado de la república al que corresponden.</a:t>
            </a:r>
          </a:p>
        </p:txBody>
      </p:sp>
      <p:sp>
        <p:nvSpPr>
          <p:cNvPr id="15" name="CuadroTexto 14">
            <a:extLst>
              <a:ext uri="{FF2B5EF4-FFF2-40B4-BE49-F238E27FC236}">
                <a16:creationId xmlns:a16="http://schemas.microsoft.com/office/drawing/2014/main" id="{DF158181-F84C-F574-C267-6B339C88AC4D}"/>
              </a:ext>
            </a:extLst>
          </p:cNvPr>
          <p:cNvSpPr txBox="1"/>
          <p:nvPr/>
        </p:nvSpPr>
        <p:spPr>
          <a:xfrm>
            <a:off x="8028744" y="4221857"/>
            <a:ext cx="3742557" cy="1815882"/>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la </a:t>
            </a:r>
            <a:r>
              <a:rPr lang="es-MX" sz="1600" b="1" dirty="0">
                <a:latin typeface="Albertus MT Lt" pitchFamily="2" charset="0"/>
              </a:rPr>
              <a:t>fecha de nacimiento</a:t>
            </a:r>
            <a:r>
              <a:rPr lang="es-MX" sz="1600" dirty="0">
                <a:latin typeface="Albertus MT Lt" pitchFamily="2" charset="0"/>
              </a:rPr>
              <a:t> correcta del trabajador de acuerdo a lo que solicite cada celda: </a:t>
            </a:r>
          </a:p>
          <a:p>
            <a:pPr algn="just">
              <a:buClr>
                <a:srgbClr val="C00000"/>
              </a:buClr>
            </a:pPr>
            <a:endParaRPr lang="es-MX" sz="1600" b="1" dirty="0">
              <a:latin typeface="Albertus MT Lt" pitchFamily="2" charset="0"/>
            </a:endParaRPr>
          </a:p>
          <a:p>
            <a:pPr marL="285750" indent="-285750" algn="just">
              <a:buClr>
                <a:srgbClr val="C00000"/>
              </a:buClr>
              <a:buFont typeface="Wingdings" panose="05000000000000000000" pitchFamily="2" charset="2"/>
              <a:buChar char="ü"/>
            </a:pPr>
            <a:r>
              <a:rPr lang="es-MX" sz="1600" b="1" dirty="0">
                <a:latin typeface="Albertus MT Lt" pitchFamily="2" charset="0"/>
              </a:rPr>
              <a:t>DÍA:</a:t>
            </a:r>
            <a:r>
              <a:rPr lang="es-MX" sz="1600" dirty="0">
                <a:latin typeface="Albertus MT Lt" pitchFamily="2" charset="0"/>
              </a:rPr>
              <a:t> 2 DIGITOS </a:t>
            </a:r>
          </a:p>
          <a:p>
            <a:pPr marL="285750" indent="-285750" algn="just">
              <a:buClr>
                <a:srgbClr val="C00000"/>
              </a:buClr>
              <a:buFont typeface="Wingdings" panose="05000000000000000000" pitchFamily="2" charset="2"/>
              <a:buChar char="ü"/>
            </a:pPr>
            <a:r>
              <a:rPr lang="es-MX" sz="1600" b="1" dirty="0">
                <a:latin typeface="Albertus MT Lt" pitchFamily="2" charset="0"/>
              </a:rPr>
              <a:t>MES:</a:t>
            </a:r>
            <a:r>
              <a:rPr lang="es-MX" sz="1600" dirty="0">
                <a:latin typeface="Albertus MT Lt" pitchFamily="2" charset="0"/>
              </a:rPr>
              <a:t> 2 DIGITOS</a:t>
            </a:r>
          </a:p>
          <a:p>
            <a:pPr marL="285750" indent="-285750" algn="just">
              <a:buClr>
                <a:srgbClr val="C00000"/>
              </a:buClr>
              <a:buFont typeface="Wingdings" panose="05000000000000000000" pitchFamily="2" charset="2"/>
              <a:buChar char="ü"/>
            </a:pPr>
            <a:r>
              <a:rPr lang="es-MX" sz="1600" b="1" dirty="0">
                <a:latin typeface="Albertus MT Lt" pitchFamily="2" charset="0"/>
              </a:rPr>
              <a:t>AÑO:</a:t>
            </a:r>
            <a:r>
              <a:rPr lang="es-MX" sz="1600" dirty="0">
                <a:latin typeface="Albertus MT Lt" pitchFamily="2" charset="0"/>
              </a:rPr>
              <a:t> 4 DIGITOS</a:t>
            </a:r>
          </a:p>
        </p:txBody>
      </p:sp>
      <p:pic>
        <p:nvPicPr>
          <p:cNvPr id="3" name="Imagen 2">
            <a:extLst>
              <a:ext uri="{FF2B5EF4-FFF2-40B4-BE49-F238E27FC236}">
                <a16:creationId xmlns:a16="http://schemas.microsoft.com/office/drawing/2014/main" id="{A6A833A8-393B-F25E-2D05-DC6F786FAD73}"/>
              </a:ext>
            </a:extLst>
          </p:cNvPr>
          <p:cNvPicPr>
            <a:picLocks noChangeAspect="1"/>
          </p:cNvPicPr>
          <p:nvPr/>
        </p:nvPicPr>
        <p:blipFill>
          <a:blip r:embed="rId2"/>
          <a:stretch>
            <a:fillRect/>
          </a:stretch>
        </p:blipFill>
        <p:spPr>
          <a:xfrm>
            <a:off x="6125548" y="1062566"/>
            <a:ext cx="2594146" cy="2914770"/>
          </a:xfrm>
          <a:prstGeom prst="rect">
            <a:avLst/>
          </a:prstGeom>
        </p:spPr>
      </p:pic>
      <p:grpSp>
        <p:nvGrpSpPr>
          <p:cNvPr id="4" name="Grupo 3">
            <a:extLst>
              <a:ext uri="{FF2B5EF4-FFF2-40B4-BE49-F238E27FC236}">
                <a16:creationId xmlns:a16="http://schemas.microsoft.com/office/drawing/2014/main" id="{77FF344F-4D42-7EA9-B1E6-51BC0C222830}"/>
              </a:ext>
            </a:extLst>
          </p:cNvPr>
          <p:cNvGrpSpPr/>
          <p:nvPr/>
        </p:nvGrpSpPr>
        <p:grpSpPr>
          <a:xfrm>
            <a:off x="2863786" y="3164447"/>
            <a:ext cx="2701143" cy="192510"/>
            <a:chOff x="1978925" y="1310185"/>
            <a:chExt cx="1173708" cy="1241947"/>
          </a:xfrm>
        </p:grpSpPr>
        <p:cxnSp>
          <p:nvCxnSpPr>
            <p:cNvPr id="5" name="Conector recto 4">
              <a:extLst>
                <a:ext uri="{FF2B5EF4-FFF2-40B4-BE49-F238E27FC236}">
                  <a16:creationId xmlns:a16="http://schemas.microsoft.com/office/drawing/2014/main" id="{0B1393FB-66C5-2174-059D-B09C542DAD43}"/>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5E962EFF-F493-7CF6-8608-646E4A790823}"/>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13" name="Imagen 12">
            <a:extLst>
              <a:ext uri="{FF2B5EF4-FFF2-40B4-BE49-F238E27FC236}">
                <a16:creationId xmlns:a16="http://schemas.microsoft.com/office/drawing/2014/main" id="{C493B938-2C8C-904A-769C-B14FA161ED6F}"/>
              </a:ext>
            </a:extLst>
          </p:cNvPr>
          <p:cNvPicPr>
            <a:picLocks noChangeAspect="1"/>
          </p:cNvPicPr>
          <p:nvPr/>
        </p:nvPicPr>
        <p:blipFill>
          <a:blip r:embed="rId3"/>
          <a:stretch>
            <a:fillRect/>
          </a:stretch>
        </p:blipFill>
        <p:spPr>
          <a:xfrm>
            <a:off x="1365937" y="4283164"/>
            <a:ext cx="5088344" cy="1512270"/>
          </a:xfrm>
          <a:prstGeom prst="rect">
            <a:avLst/>
          </a:prstGeom>
        </p:spPr>
      </p:pic>
      <p:cxnSp>
        <p:nvCxnSpPr>
          <p:cNvPr id="24" name="Conector recto de flecha 23">
            <a:extLst>
              <a:ext uri="{FF2B5EF4-FFF2-40B4-BE49-F238E27FC236}">
                <a16:creationId xmlns:a16="http://schemas.microsoft.com/office/drawing/2014/main" id="{48D88EF3-F6B2-738D-8893-CA97A0D451BB}"/>
              </a:ext>
            </a:extLst>
          </p:cNvPr>
          <p:cNvCxnSpPr>
            <a:cxnSpLocks/>
          </p:cNvCxnSpPr>
          <p:nvPr/>
        </p:nvCxnSpPr>
        <p:spPr>
          <a:xfrm flipH="1">
            <a:off x="6741995" y="5595583"/>
            <a:ext cx="1105469"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nvGrpSpPr>
          <p:cNvPr id="33" name="Grupo 32">
            <a:extLst>
              <a:ext uri="{FF2B5EF4-FFF2-40B4-BE49-F238E27FC236}">
                <a16:creationId xmlns:a16="http://schemas.microsoft.com/office/drawing/2014/main" id="{486FB697-895E-7D56-3573-75D6E1CAC203}"/>
              </a:ext>
            </a:extLst>
          </p:cNvPr>
          <p:cNvGrpSpPr/>
          <p:nvPr/>
        </p:nvGrpSpPr>
        <p:grpSpPr>
          <a:xfrm>
            <a:off x="8920014" y="2243059"/>
            <a:ext cx="3045555" cy="1346452"/>
            <a:chOff x="8985802" y="2320271"/>
            <a:chExt cx="3045555" cy="1346452"/>
          </a:xfrm>
        </p:grpSpPr>
        <p:pic>
          <p:nvPicPr>
            <p:cNvPr id="31" name="Imagen 30">
              <a:extLst>
                <a:ext uri="{FF2B5EF4-FFF2-40B4-BE49-F238E27FC236}">
                  <a16:creationId xmlns:a16="http://schemas.microsoft.com/office/drawing/2014/main" id="{7648A994-7593-D946-E6C2-73E88B79C9F9}"/>
                </a:ext>
              </a:extLst>
            </p:cNvPr>
            <p:cNvPicPr>
              <a:picLocks noChangeAspect="1"/>
            </p:cNvPicPr>
            <p:nvPr/>
          </p:nvPicPr>
          <p:blipFill>
            <a:blip r:embed="rId4"/>
            <a:stretch>
              <a:fillRect/>
            </a:stretch>
          </p:blipFill>
          <p:spPr>
            <a:xfrm>
              <a:off x="8985802" y="2320271"/>
              <a:ext cx="2915057" cy="1343212"/>
            </a:xfrm>
            <a:prstGeom prst="rect">
              <a:avLst/>
            </a:prstGeom>
          </p:spPr>
        </p:pic>
        <p:sp>
          <p:nvSpPr>
            <p:cNvPr id="32" name="Elipse 31">
              <a:extLst>
                <a:ext uri="{FF2B5EF4-FFF2-40B4-BE49-F238E27FC236}">
                  <a16:creationId xmlns:a16="http://schemas.microsoft.com/office/drawing/2014/main" id="{388FDF30-D2C4-85F6-A3A8-C90A385B578E}"/>
                </a:ext>
              </a:extLst>
            </p:cNvPr>
            <p:cNvSpPr/>
            <p:nvPr/>
          </p:nvSpPr>
          <p:spPr>
            <a:xfrm>
              <a:off x="10925888" y="3260702"/>
              <a:ext cx="1105469" cy="4060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pic>
        <p:nvPicPr>
          <p:cNvPr id="2" name="Imagen 1">
            <a:extLst>
              <a:ext uri="{FF2B5EF4-FFF2-40B4-BE49-F238E27FC236}">
                <a16:creationId xmlns:a16="http://schemas.microsoft.com/office/drawing/2014/main" id="{8ED545FC-E555-8D07-4175-040436C69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2953795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917431" y="918878"/>
            <a:ext cx="4492345" cy="1077218"/>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el </a:t>
            </a:r>
            <a:r>
              <a:rPr lang="es-MX" sz="1600" b="1" dirty="0">
                <a:latin typeface="Albertus MT Lt" pitchFamily="2" charset="0"/>
              </a:rPr>
              <a:t>código postal correcto del domicilio del trabajador independiente a 5 dígitos</a:t>
            </a:r>
            <a:r>
              <a:rPr lang="es-MX" sz="1600" dirty="0">
                <a:latin typeface="Albertus MT Lt" pitchFamily="2" charset="0"/>
              </a:rPr>
              <a:t>, el cual deberá de coincidir con el </a:t>
            </a:r>
            <a:r>
              <a:rPr lang="es-MX" sz="1600" b="1" dirty="0">
                <a:latin typeface="Albertus MT Lt" pitchFamily="2" charset="0"/>
              </a:rPr>
              <a:t>INE</a:t>
            </a:r>
            <a:r>
              <a:rPr lang="es-MX" sz="1600" dirty="0">
                <a:latin typeface="Albertus MT Lt" pitchFamily="2" charset="0"/>
              </a:rPr>
              <a:t> o </a:t>
            </a:r>
            <a:r>
              <a:rPr lang="es-MX" sz="1600" b="1" dirty="0">
                <a:latin typeface="Albertus MT Lt" pitchFamily="2" charset="0"/>
              </a:rPr>
              <a:t>comprobante de domicilio </a:t>
            </a:r>
            <a:r>
              <a:rPr lang="es-MX" sz="1600" dirty="0">
                <a:latin typeface="Albertus MT Lt" pitchFamily="2" charset="0"/>
              </a:rPr>
              <a:t>del mismo.</a:t>
            </a:r>
          </a:p>
        </p:txBody>
      </p:sp>
      <p:sp>
        <p:nvSpPr>
          <p:cNvPr id="15" name="CuadroTexto 14">
            <a:extLst>
              <a:ext uri="{FF2B5EF4-FFF2-40B4-BE49-F238E27FC236}">
                <a16:creationId xmlns:a16="http://schemas.microsoft.com/office/drawing/2014/main" id="{DF158181-F84C-F574-C267-6B339C88AC4D}"/>
              </a:ext>
            </a:extLst>
          </p:cNvPr>
          <p:cNvSpPr txBox="1"/>
          <p:nvPr/>
        </p:nvSpPr>
        <p:spPr>
          <a:xfrm>
            <a:off x="7847464" y="3429000"/>
            <a:ext cx="3742557" cy="3046988"/>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“DOMICILIO ENTIDAD FEDERATIVA”</a:t>
            </a:r>
            <a:r>
              <a:rPr lang="es-MX" sz="1600" dirty="0">
                <a:latin typeface="Albertus MT Lt" pitchFamily="2" charset="0"/>
              </a:rPr>
              <a:t>, se despliega un menú de opciones con los 32 estados de la república, por lo que </a:t>
            </a:r>
            <a:r>
              <a:rPr lang="es-MX" sz="1600" b="1" dirty="0">
                <a:latin typeface="Albertus MT Lt" pitchFamily="2" charset="0"/>
              </a:rPr>
              <a:t>se deberá de seleccionar de manera correcta la entidad que corresponda al domicilio del trabajador.</a:t>
            </a:r>
          </a:p>
          <a:p>
            <a:pPr algn="just">
              <a:buClr>
                <a:srgbClr val="C00000"/>
              </a:buClr>
            </a:pPr>
            <a:endParaRPr lang="es-MX" sz="1600" b="1" dirty="0">
              <a:latin typeface="Albertus MT Lt" pitchFamily="2" charset="0"/>
            </a:endParaRPr>
          </a:p>
          <a:p>
            <a:pPr algn="just">
              <a:buClr>
                <a:srgbClr val="C00000"/>
              </a:buClr>
            </a:pPr>
            <a:r>
              <a:rPr lang="es-MX" sz="1600" b="1" dirty="0">
                <a:latin typeface="Albertus MT Lt" pitchFamily="2" charset="0"/>
              </a:rPr>
              <a:t>NOTA: NO se escribe, solo se selecciona.</a:t>
            </a:r>
          </a:p>
          <a:p>
            <a:pPr algn="just">
              <a:buClr>
                <a:srgbClr val="C00000"/>
              </a:buClr>
            </a:pPr>
            <a:endParaRPr lang="es-MX" sz="1600" b="1" dirty="0">
              <a:latin typeface="Albertus MT Lt" pitchFamily="2" charset="0"/>
            </a:endParaRPr>
          </a:p>
          <a:p>
            <a:pPr algn="just">
              <a:buClr>
                <a:srgbClr val="C00000"/>
              </a:buClr>
            </a:pPr>
            <a:r>
              <a:rPr lang="es-MX" sz="1600" b="1" dirty="0">
                <a:latin typeface="Albertus MT Lt" pitchFamily="2" charset="0"/>
              </a:rPr>
              <a:t>Layout</a:t>
            </a:r>
            <a:r>
              <a:rPr lang="es-MX" sz="1600" dirty="0">
                <a:latin typeface="Albertus MT Lt" pitchFamily="2" charset="0"/>
              </a:rPr>
              <a:t> pestaña con nombre </a:t>
            </a:r>
            <a:r>
              <a:rPr lang="es-MX" sz="1600" b="1" dirty="0">
                <a:latin typeface="Albertus MT Lt" pitchFamily="2" charset="0"/>
              </a:rPr>
              <a:t>“Catálogo3”</a:t>
            </a:r>
          </a:p>
        </p:txBody>
      </p:sp>
      <p:grpSp>
        <p:nvGrpSpPr>
          <p:cNvPr id="4" name="Grupo 3">
            <a:extLst>
              <a:ext uri="{FF2B5EF4-FFF2-40B4-BE49-F238E27FC236}">
                <a16:creationId xmlns:a16="http://schemas.microsoft.com/office/drawing/2014/main" id="{77FF344F-4D42-7EA9-B1E6-51BC0C222830}"/>
              </a:ext>
            </a:extLst>
          </p:cNvPr>
          <p:cNvGrpSpPr/>
          <p:nvPr/>
        </p:nvGrpSpPr>
        <p:grpSpPr>
          <a:xfrm>
            <a:off x="2859064" y="2115403"/>
            <a:ext cx="3364315" cy="551053"/>
            <a:chOff x="1978925" y="1310185"/>
            <a:chExt cx="1173708" cy="1241947"/>
          </a:xfrm>
        </p:grpSpPr>
        <p:cxnSp>
          <p:nvCxnSpPr>
            <p:cNvPr id="5" name="Conector recto 4">
              <a:extLst>
                <a:ext uri="{FF2B5EF4-FFF2-40B4-BE49-F238E27FC236}">
                  <a16:creationId xmlns:a16="http://schemas.microsoft.com/office/drawing/2014/main" id="{0B1393FB-66C5-2174-059D-B09C542DAD43}"/>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5E962EFF-F493-7CF6-8608-646E4A790823}"/>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cxnSp>
        <p:nvCxnSpPr>
          <p:cNvPr id="24" name="Conector recto de flecha 23">
            <a:extLst>
              <a:ext uri="{FF2B5EF4-FFF2-40B4-BE49-F238E27FC236}">
                <a16:creationId xmlns:a16="http://schemas.microsoft.com/office/drawing/2014/main" id="{48D88EF3-F6B2-738D-8893-CA97A0D451BB}"/>
              </a:ext>
            </a:extLst>
          </p:cNvPr>
          <p:cNvCxnSpPr>
            <a:cxnSpLocks/>
          </p:cNvCxnSpPr>
          <p:nvPr/>
        </p:nvCxnSpPr>
        <p:spPr>
          <a:xfrm flipH="1">
            <a:off x="6363843" y="4998747"/>
            <a:ext cx="1105469"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pic>
        <p:nvPicPr>
          <p:cNvPr id="6" name="Imagen 5">
            <a:extLst>
              <a:ext uri="{FF2B5EF4-FFF2-40B4-BE49-F238E27FC236}">
                <a16:creationId xmlns:a16="http://schemas.microsoft.com/office/drawing/2014/main" id="{08B4092C-3B3B-B1A5-81ED-BA18C72B51A7}"/>
              </a:ext>
            </a:extLst>
          </p:cNvPr>
          <p:cNvPicPr>
            <a:picLocks noChangeAspect="1"/>
          </p:cNvPicPr>
          <p:nvPr/>
        </p:nvPicPr>
        <p:blipFill>
          <a:blip r:embed="rId2"/>
          <a:stretch>
            <a:fillRect/>
          </a:stretch>
        </p:blipFill>
        <p:spPr>
          <a:xfrm>
            <a:off x="6650446" y="592756"/>
            <a:ext cx="2394036" cy="2314238"/>
          </a:xfrm>
          <a:prstGeom prst="rect">
            <a:avLst/>
          </a:prstGeom>
        </p:spPr>
      </p:pic>
      <p:pic>
        <p:nvPicPr>
          <p:cNvPr id="10" name="Imagen 9">
            <a:extLst>
              <a:ext uri="{FF2B5EF4-FFF2-40B4-BE49-F238E27FC236}">
                <a16:creationId xmlns:a16="http://schemas.microsoft.com/office/drawing/2014/main" id="{2E9DE39E-C4E0-AB5B-097B-850401149235}"/>
              </a:ext>
            </a:extLst>
          </p:cNvPr>
          <p:cNvPicPr>
            <a:picLocks noChangeAspect="1"/>
          </p:cNvPicPr>
          <p:nvPr/>
        </p:nvPicPr>
        <p:blipFill>
          <a:blip r:embed="rId3"/>
          <a:stretch>
            <a:fillRect/>
          </a:stretch>
        </p:blipFill>
        <p:spPr>
          <a:xfrm>
            <a:off x="1786549" y="3429000"/>
            <a:ext cx="4042834" cy="3221380"/>
          </a:xfrm>
          <a:prstGeom prst="rect">
            <a:avLst/>
          </a:prstGeom>
        </p:spPr>
      </p:pic>
      <p:pic>
        <p:nvPicPr>
          <p:cNvPr id="2" name="Imagen 1">
            <a:extLst>
              <a:ext uri="{FF2B5EF4-FFF2-40B4-BE49-F238E27FC236}">
                <a16:creationId xmlns:a16="http://schemas.microsoft.com/office/drawing/2014/main" id="{942B669F-3BF8-0196-4D23-0A1FE6EDA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2552940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771098" y="1415702"/>
            <a:ext cx="4227774" cy="830997"/>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la </a:t>
            </a:r>
            <a:r>
              <a:rPr lang="es-MX" sz="1600" b="1" dirty="0">
                <a:latin typeface="Albertus MT Lt" pitchFamily="2" charset="0"/>
              </a:rPr>
              <a:t>alcaldía o municipio </a:t>
            </a:r>
            <a:r>
              <a:rPr lang="es-MX" sz="1600" dirty="0">
                <a:latin typeface="Albertus MT Lt" pitchFamily="2" charset="0"/>
              </a:rPr>
              <a:t>que corresponda al domicilio del trabajador independiente.</a:t>
            </a:r>
          </a:p>
        </p:txBody>
      </p:sp>
      <p:sp>
        <p:nvSpPr>
          <p:cNvPr id="15" name="CuadroTexto 14">
            <a:extLst>
              <a:ext uri="{FF2B5EF4-FFF2-40B4-BE49-F238E27FC236}">
                <a16:creationId xmlns:a16="http://schemas.microsoft.com/office/drawing/2014/main" id="{DF158181-F84C-F574-C267-6B339C88AC4D}"/>
              </a:ext>
            </a:extLst>
          </p:cNvPr>
          <p:cNvSpPr txBox="1"/>
          <p:nvPr/>
        </p:nvSpPr>
        <p:spPr>
          <a:xfrm>
            <a:off x="7736066" y="4961201"/>
            <a:ext cx="3742557" cy="830997"/>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la </a:t>
            </a:r>
            <a:r>
              <a:rPr lang="es-MX" sz="1600" b="1" dirty="0">
                <a:latin typeface="Albertus MT Lt" pitchFamily="2" charset="0"/>
              </a:rPr>
              <a:t>colonia correcta </a:t>
            </a:r>
            <a:r>
              <a:rPr lang="es-MX" sz="1600" dirty="0">
                <a:latin typeface="Albertus MT Lt" pitchFamily="2" charset="0"/>
              </a:rPr>
              <a:t>que corresponda al domicilio del trabajador independiente.</a:t>
            </a:r>
            <a:endParaRPr lang="es-MX" sz="1600" b="1" dirty="0">
              <a:latin typeface="Albertus MT Lt" pitchFamily="2" charset="0"/>
            </a:endParaRPr>
          </a:p>
        </p:txBody>
      </p:sp>
      <p:pic>
        <p:nvPicPr>
          <p:cNvPr id="3" name="Imagen 2">
            <a:extLst>
              <a:ext uri="{FF2B5EF4-FFF2-40B4-BE49-F238E27FC236}">
                <a16:creationId xmlns:a16="http://schemas.microsoft.com/office/drawing/2014/main" id="{679A87AA-9EA3-17BF-4454-DB228A723F89}"/>
              </a:ext>
            </a:extLst>
          </p:cNvPr>
          <p:cNvPicPr>
            <a:picLocks noChangeAspect="1"/>
          </p:cNvPicPr>
          <p:nvPr/>
        </p:nvPicPr>
        <p:blipFill>
          <a:blip r:embed="rId2"/>
          <a:stretch>
            <a:fillRect/>
          </a:stretch>
        </p:blipFill>
        <p:spPr>
          <a:xfrm>
            <a:off x="3384197" y="2730505"/>
            <a:ext cx="5423606" cy="1396990"/>
          </a:xfrm>
          <a:prstGeom prst="rect">
            <a:avLst/>
          </a:prstGeom>
        </p:spPr>
      </p:pic>
      <p:grpSp>
        <p:nvGrpSpPr>
          <p:cNvPr id="9" name="Grupo 8">
            <a:extLst>
              <a:ext uri="{FF2B5EF4-FFF2-40B4-BE49-F238E27FC236}">
                <a16:creationId xmlns:a16="http://schemas.microsoft.com/office/drawing/2014/main" id="{8589C41C-6469-F342-CD93-AE592D4CE396}"/>
              </a:ext>
            </a:extLst>
          </p:cNvPr>
          <p:cNvGrpSpPr/>
          <p:nvPr/>
        </p:nvGrpSpPr>
        <p:grpSpPr>
          <a:xfrm>
            <a:off x="1542197" y="2292824"/>
            <a:ext cx="1312978" cy="1637731"/>
            <a:chOff x="1978925" y="1310185"/>
            <a:chExt cx="1173708" cy="1241947"/>
          </a:xfrm>
        </p:grpSpPr>
        <p:cxnSp>
          <p:nvCxnSpPr>
            <p:cNvPr id="11" name="Conector recto 10">
              <a:extLst>
                <a:ext uri="{FF2B5EF4-FFF2-40B4-BE49-F238E27FC236}">
                  <a16:creationId xmlns:a16="http://schemas.microsoft.com/office/drawing/2014/main" id="{425B85DD-2C47-093F-4096-DBF282352335}"/>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12" name="Conector recto de flecha 11">
              <a:extLst>
                <a:ext uri="{FF2B5EF4-FFF2-40B4-BE49-F238E27FC236}">
                  <a16:creationId xmlns:a16="http://schemas.microsoft.com/office/drawing/2014/main" id="{837A814D-1339-5E65-60D3-EA71BB21C4BD}"/>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grpSp>
        <p:nvGrpSpPr>
          <p:cNvPr id="13" name="Grupo 12">
            <a:extLst>
              <a:ext uri="{FF2B5EF4-FFF2-40B4-BE49-F238E27FC236}">
                <a16:creationId xmlns:a16="http://schemas.microsoft.com/office/drawing/2014/main" id="{46955A45-8102-7E11-B2A1-2869B83B567B}"/>
              </a:ext>
            </a:extLst>
          </p:cNvPr>
          <p:cNvGrpSpPr/>
          <p:nvPr/>
        </p:nvGrpSpPr>
        <p:grpSpPr>
          <a:xfrm rot="10800000">
            <a:off x="9117606" y="3930552"/>
            <a:ext cx="782417" cy="830997"/>
            <a:chOff x="1978925" y="1310185"/>
            <a:chExt cx="1173708" cy="1241947"/>
          </a:xfrm>
        </p:grpSpPr>
        <p:cxnSp>
          <p:nvCxnSpPr>
            <p:cNvPr id="14" name="Conector recto 13">
              <a:extLst>
                <a:ext uri="{FF2B5EF4-FFF2-40B4-BE49-F238E27FC236}">
                  <a16:creationId xmlns:a16="http://schemas.microsoft.com/office/drawing/2014/main" id="{74821DD6-9ED4-EAEA-F9A2-E49E58E10D70}"/>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16" name="Conector recto de flecha 15">
              <a:extLst>
                <a:ext uri="{FF2B5EF4-FFF2-40B4-BE49-F238E27FC236}">
                  <a16:creationId xmlns:a16="http://schemas.microsoft.com/office/drawing/2014/main" id="{E6E478D1-59C3-1C32-67AF-EB57C5916FFE}"/>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9895ABC8-8F2B-BB0E-A609-5229D8DC9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4025365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917430" y="883635"/>
            <a:ext cx="5961042" cy="2554545"/>
          </a:xfrm>
          <a:prstGeom prst="rect">
            <a:avLst/>
          </a:prstGeom>
          <a:noFill/>
        </p:spPr>
        <p:txBody>
          <a:bodyPr wrap="square" rtlCol="0">
            <a:spAutoFit/>
          </a:bodyPr>
          <a:lstStyle/>
          <a:p>
            <a:pPr algn="just">
              <a:buClr>
                <a:srgbClr val="C00000"/>
              </a:buClr>
            </a:pPr>
            <a:r>
              <a:rPr lang="es-MX" sz="1600" dirty="0">
                <a:latin typeface="Albertus MT Lt" pitchFamily="2" charset="0"/>
              </a:rPr>
              <a:t>Se deberá de registrar la </a:t>
            </a:r>
            <a:r>
              <a:rPr lang="es-MX" sz="1600" b="1" dirty="0">
                <a:latin typeface="Albertus MT Lt" pitchFamily="2" charset="0"/>
              </a:rPr>
              <a:t>calle, número exterior y número interior</a:t>
            </a:r>
            <a:r>
              <a:rPr lang="es-MX" sz="1600" dirty="0">
                <a:latin typeface="Albertus MT Lt" pitchFamily="2" charset="0"/>
              </a:rPr>
              <a:t> del domicilio del trabajador independiente, en el orden que lo solicita el layout. </a:t>
            </a:r>
          </a:p>
          <a:p>
            <a:pPr algn="just">
              <a:buClr>
                <a:srgbClr val="C00000"/>
              </a:buClr>
            </a:pPr>
            <a:endParaRPr lang="es-MX" sz="1600" dirty="0">
              <a:latin typeface="Albertus MT Lt" pitchFamily="2" charset="0"/>
            </a:endParaRPr>
          </a:p>
          <a:p>
            <a:pPr algn="just">
              <a:buClr>
                <a:srgbClr val="C00000"/>
              </a:buClr>
            </a:pPr>
            <a:r>
              <a:rPr lang="es-MX" sz="1600" dirty="0">
                <a:latin typeface="Albertus MT Lt" pitchFamily="2" charset="0"/>
              </a:rPr>
              <a:t>Si son edificios se deberá de especificar edificio y departamento, por ejemplo:</a:t>
            </a:r>
          </a:p>
          <a:p>
            <a:pPr algn="just">
              <a:buClr>
                <a:srgbClr val="C00000"/>
              </a:buClr>
            </a:pPr>
            <a:endParaRPr lang="es-MX" sz="1600" dirty="0">
              <a:latin typeface="Albertus MT Lt" pitchFamily="2" charset="0"/>
            </a:endParaRPr>
          </a:p>
          <a:p>
            <a:pPr algn="just">
              <a:buClr>
                <a:srgbClr val="C00000"/>
              </a:buClr>
            </a:pPr>
            <a:r>
              <a:rPr lang="es-MX" sz="1600" b="1" dirty="0">
                <a:latin typeface="Albertus MT Lt" pitchFamily="2" charset="0"/>
              </a:rPr>
              <a:t>NUM INT: EDIF 1 DPTO 102</a:t>
            </a:r>
          </a:p>
          <a:p>
            <a:pPr algn="just">
              <a:buClr>
                <a:srgbClr val="C00000"/>
              </a:buClr>
            </a:pPr>
            <a:endParaRPr lang="es-MX" sz="1600" b="1" dirty="0">
              <a:latin typeface="Albertus MT Lt" pitchFamily="2" charset="0"/>
            </a:endParaRPr>
          </a:p>
          <a:p>
            <a:pPr algn="just">
              <a:buClr>
                <a:srgbClr val="C00000"/>
              </a:buClr>
            </a:pPr>
            <a:r>
              <a:rPr lang="es-MX" sz="1600" dirty="0">
                <a:latin typeface="Albertus MT Lt" pitchFamily="2" charset="0"/>
              </a:rPr>
              <a:t>Si el domicilio </a:t>
            </a:r>
            <a:r>
              <a:rPr lang="es-MX" sz="1600" b="1" dirty="0">
                <a:latin typeface="Albertus MT Lt" pitchFamily="2" charset="0"/>
              </a:rPr>
              <a:t>no cuenta con número</a:t>
            </a:r>
            <a:r>
              <a:rPr lang="es-MX" sz="1600" dirty="0">
                <a:latin typeface="Albertus MT Lt" pitchFamily="2" charset="0"/>
              </a:rPr>
              <a:t> solo se deberá indicar </a:t>
            </a:r>
            <a:r>
              <a:rPr lang="es-MX" sz="1600" b="1" dirty="0">
                <a:latin typeface="Albertus MT Lt" pitchFamily="2" charset="0"/>
              </a:rPr>
              <a:t>SN</a:t>
            </a:r>
          </a:p>
        </p:txBody>
      </p:sp>
      <p:pic>
        <p:nvPicPr>
          <p:cNvPr id="4" name="Imagen 3">
            <a:extLst>
              <a:ext uri="{FF2B5EF4-FFF2-40B4-BE49-F238E27FC236}">
                <a16:creationId xmlns:a16="http://schemas.microsoft.com/office/drawing/2014/main" id="{84436C5E-8725-AB18-2228-8E1B04287779}"/>
              </a:ext>
            </a:extLst>
          </p:cNvPr>
          <p:cNvPicPr>
            <a:picLocks noChangeAspect="1"/>
          </p:cNvPicPr>
          <p:nvPr/>
        </p:nvPicPr>
        <p:blipFill>
          <a:blip r:embed="rId2"/>
          <a:stretch>
            <a:fillRect/>
          </a:stretch>
        </p:blipFill>
        <p:spPr>
          <a:xfrm>
            <a:off x="3403490" y="4050448"/>
            <a:ext cx="6503588" cy="1475748"/>
          </a:xfrm>
          <a:prstGeom prst="rect">
            <a:avLst/>
          </a:prstGeom>
        </p:spPr>
      </p:pic>
      <p:grpSp>
        <p:nvGrpSpPr>
          <p:cNvPr id="5" name="Grupo 4">
            <a:extLst>
              <a:ext uri="{FF2B5EF4-FFF2-40B4-BE49-F238E27FC236}">
                <a16:creationId xmlns:a16="http://schemas.microsoft.com/office/drawing/2014/main" id="{BB3C636C-0EF2-45EA-7CA3-6E9BF0B5FA6C}"/>
              </a:ext>
            </a:extLst>
          </p:cNvPr>
          <p:cNvGrpSpPr/>
          <p:nvPr/>
        </p:nvGrpSpPr>
        <p:grpSpPr>
          <a:xfrm>
            <a:off x="2144599" y="3656454"/>
            <a:ext cx="656489" cy="1637731"/>
            <a:chOff x="1978925" y="1310185"/>
            <a:chExt cx="1173708" cy="1241947"/>
          </a:xfrm>
        </p:grpSpPr>
        <p:cxnSp>
          <p:nvCxnSpPr>
            <p:cNvPr id="6" name="Conector recto 5">
              <a:extLst>
                <a:ext uri="{FF2B5EF4-FFF2-40B4-BE49-F238E27FC236}">
                  <a16:creationId xmlns:a16="http://schemas.microsoft.com/office/drawing/2014/main" id="{BBD1DFF2-4E45-7248-BF37-0272ABDA99C0}"/>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D4F495DE-88F0-9FB7-841D-7F2BBB866897}"/>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181C2E9C-D902-2957-9890-A1E8FD30F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796080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917430" y="883635"/>
            <a:ext cx="5961042" cy="1077218"/>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“TELEFONO”</a:t>
            </a:r>
            <a:r>
              <a:rPr lang="es-MX" sz="1600" dirty="0">
                <a:latin typeface="Albertus MT Lt" pitchFamily="2" charset="0"/>
              </a:rPr>
              <a:t>, se deberá de registrar número celular a </a:t>
            </a:r>
            <a:r>
              <a:rPr lang="es-MX" sz="1600" b="1" dirty="0">
                <a:latin typeface="Albertus MT Lt" pitchFamily="2" charset="0"/>
              </a:rPr>
              <a:t>10 dígitos</a:t>
            </a:r>
            <a:r>
              <a:rPr lang="es-MX" sz="1600" dirty="0">
                <a:latin typeface="Albertus MT Lt" pitchFamily="2" charset="0"/>
              </a:rPr>
              <a:t> y de preferencia que cuente con </a:t>
            </a:r>
            <a:r>
              <a:rPr lang="es-MX" sz="1600" b="1" dirty="0">
                <a:latin typeface="Albertus MT Lt" pitchFamily="2" charset="0"/>
              </a:rPr>
              <a:t>WhatsApp</a:t>
            </a:r>
            <a:r>
              <a:rPr lang="es-MX" sz="1600" dirty="0">
                <a:latin typeface="Albertus MT Lt" pitchFamily="2" charset="0"/>
              </a:rPr>
              <a:t>, ya que será uno de los medios por los cuales se tendrá contacto con el afiliado.</a:t>
            </a:r>
            <a:endParaRPr lang="es-MX" sz="1600" b="1" dirty="0">
              <a:latin typeface="Albertus MT Lt" pitchFamily="2" charset="0"/>
            </a:endParaRPr>
          </a:p>
        </p:txBody>
      </p:sp>
      <p:grpSp>
        <p:nvGrpSpPr>
          <p:cNvPr id="5" name="Grupo 4">
            <a:extLst>
              <a:ext uri="{FF2B5EF4-FFF2-40B4-BE49-F238E27FC236}">
                <a16:creationId xmlns:a16="http://schemas.microsoft.com/office/drawing/2014/main" id="{BB3C636C-0EF2-45EA-7CA3-6E9BF0B5FA6C}"/>
              </a:ext>
            </a:extLst>
          </p:cNvPr>
          <p:cNvGrpSpPr/>
          <p:nvPr/>
        </p:nvGrpSpPr>
        <p:grpSpPr>
          <a:xfrm>
            <a:off x="1936693" y="2025622"/>
            <a:ext cx="656489" cy="1637731"/>
            <a:chOff x="1978925" y="1310185"/>
            <a:chExt cx="1173708" cy="1241947"/>
          </a:xfrm>
        </p:grpSpPr>
        <p:cxnSp>
          <p:nvCxnSpPr>
            <p:cNvPr id="6" name="Conector recto 5">
              <a:extLst>
                <a:ext uri="{FF2B5EF4-FFF2-40B4-BE49-F238E27FC236}">
                  <a16:creationId xmlns:a16="http://schemas.microsoft.com/office/drawing/2014/main" id="{BBD1DFF2-4E45-7248-BF37-0272ABDA99C0}"/>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D4F495DE-88F0-9FB7-841D-7F2BBB866897}"/>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3" name="Imagen 2">
            <a:extLst>
              <a:ext uri="{FF2B5EF4-FFF2-40B4-BE49-F238E27FC236}">
                <a16:creationId xmlns:a16="http://schemas.microsoft.com/office/drawing/2014/main" id="{CFC508EF-DBC2-606C-99DE-509D5D46BF7A}"/>
              </a:ext>
            </a:extLst>
          </p:cNvPr>
          <p:cNvPicPr>
            <a:picLocks noChangeAspect="1"/>
          </p:cNvPicPr>
          <p:nvPr/>
        </p:nvPicPr>
        <p:blipFill>
          <a:blip r:embed="rId2"/>
          <a:stretch>
            <a:fillRect/>
          </a:stretch>
        </p:blipFill>
        <p:spPr>
          <a:xfrm>
            <a:off x="3155458" y="2294520"/>
            <a:ext cx="7431838" cy="1522184"/>
          </a:xfrm>
          <a:prstGeom prst="rect">
            <a:avLst/>
          </a:prstGeom>
        </p:spPr>
      </p:pic>
      <p:sp>
        <p:nvSpPr>
          <p:cNvPr id="9" name="CuadroTexto 8">
            <a:extLst>
              <a:ext uri="{FF2B5EF4-FFF2-40B4-BE49-F238E27FC236}">
                <a16:creationId xmlns:a16="http://schemas.microsoft.com/office/drawing/2014/main" id="{D017C67E-B280-7AAD-A325-7F5904B9CEE8}"/>
              </a:ext>
            </a:extLst>
          </p:cNvPr>
          <p:cNvSpPr txBox="1"/>
          <p:nvPr/>
        </p:nvSpPr>
        <p:spPr>
          <a:xfrm>
            <a:off x="2593182" y="4827243"/>
            <a:ext cx="5961042" cy="1077218"/>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“CORREO ELECTRÓNICO”, </a:t>
            </a:r>
            <a:r>
              <a:rPr lang="es-MX" sz="1600" dirty="0">
                <a:latin typeface="Albertus MT Lt" pitchFamily="2" charset="0"/>
              </a:rPr>
              <a:t>se deberá de registrar el correo del trabajador, el cual </a:t>
            </a:r>
            <a:r>
              <a:rPr lang="es-MX" sz="1600" b="1" dirty="0">
                <a:latin typeface="Albertus MT Lt" pitchFamily="2" charset="0"/>
              </a:rPr>
              <a:t>no se puede repetir con otro afiliado ni corresponder a otra persona</a:t>
            </a:r>
            <a:r>
              <a:rPr lang="es-MX" sz="1600" dirty="0">
                <a:latin typeface="Albertus MT Lt" pitchFamily="2" charset="0"/>
              </a:rPr>
              <a:t>, ya que es el medio por donde se estará enviando información confidencial.</a:t>
            </a:r>
            <a:endParaRPr lang="es-MX" sz="1600" b="1" dirty="0">
              <a:latin typeface="Albertus MT Lt" pitchFamily="2" charset="0"/>
            </a:endParaRPr>
          </a:p>
        </p:txBody>
      </p:sp>
      <p:grpSp>
        <p:nvGrpSpPr>
          <p:cNvPr id="10" name="Grupo 9">
            <a:extLst>
              <a:ext uri="{FF2B5EF4-FFF2-40B4-BE49-F238E27FC236}">
                <a16:creationId xmlns:a16="http://schemas.microsoft.com/office/drawing/2014/main" id="{6BC43B7F-5F5A-8723-0AAF-E4258A139563}"/>
              </a:ext>
            </a:extLst>
          </p:cNvPr>
          <p:cNvGrpSpPr/>
          <p:nvPr/>
        </p:nvGrpSpPr>
        <p:grpSpPr>
          <a:xfrm rot="16200000">
            <a:off x="8600616" y="4352795"/>
            <a:ext cx="1197636" cy="516931"/>
            <a:chOff x="1978925" y="1310185"/>
            <a:chExt cx="1173708" cy="1241947"/>
          </a:xfrm>
        </p:grpSpPr>
        <p:cxnSp>
          <p:nvCxnSpPr>
            <p:cNvPr id="11" name="Conector recto 10">
              <a:extLst>
                <a:ext uri="{FF2B5EF4-FFF2-40B4-BE49-F238E27FC236}">
                  <a16:creationId xmlns:a16="http://schemas.microsoft.com/office/drawing/2014/main" id="{113B7926-C466-6CAE-5072-9D34780F3C8D}"/>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12" name="Conector recto de flecha 11">
              <a:extLst>
                <a:ext uri="{FF2B5EF4-FFF2-40B4-BE49-F238E27FC236}">
                  <a16:creationId xmlns:a16="http://schemas.microsoft.com/office/drawing/2014/main" id="{8BE69412-7EAA-352C-9B32-6D4B5C136A29}"/>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F3B3AC28-74E8-3039-5266-CE601ACBD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459711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87E2E353-C1D3-D0EB-E200-7276269B68FC}"/>
              </a:ext>
            </a:extLst>
          </p:cNvPr>
          <p:cNvSpPr txBox="1"/>
          <p:nvPr/>
        </p:nvSpPr>
        <p:spPr>
          <a:xfrm>
            <a:off x="1098644" y="670102"/>
            <a:ext cx="5324902" cy="2308324"/>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“INGRESO MENSUAL”</a:t>
            </a:r>
            <a:r>
              <a:rPr lang="es-MX" sz="1600" dirty="0">
                <a:latin typeface="Albertus MT Lt" pitchFamily="2" charset="0"/>
              </a:rPr>
              <a:t>, se deberá de registrar el </a:t>
            </a:r>
            <a:r>
              <a:rPr lang="es-MX" sz="1600" b="1" dirty="0">
                <a:latin typeface="Albertus MT Lt" pitchFamily="2" charset="0"/>
              </a:rPr>
              <a:t>ingreso</a:t>
            </a:r>
            <a:r>
              <a:rPr lang="es-MX" sz="1600" dirty="0">
                <a:latin typeface="Albertus MT Lt" pitchFamily="2" charset="0"/>
              </a:rPr>
              <a:t> </a:t>
            </a:r>
            <a:r>
              <a:rPr lang="es-MX" sz="1600" b="1" dirty="0">
                <a:latin typeface="Albertus MT Lt" pitchFamily="2" charset="0"/>
              </a:rPr>
              <a:t>que obtiene el trabajador independiente,</a:t>
            </a:r>
            <a:r>
              <a:rPr lang="es-MX" sz="1600" dirty="0">
                <a:latin typeface="Albertus MT Lt" pitchFamily="2" charset="0"/>
              </a:rPr>
              <a:t> teniendo en cuenta que en el </a:t>
            </a:r>
            <a:r>
              <a:rPr lang="es-MX" sz="1600" b="1" dirty="0">
                <a:latin typeface="Albertus MT Lt" pitchFamily="2" charset="0"/>
              </a:rPr>
              <a:t>resto del país </a:t>
            </a:r>
            <a:r>
              <a:rPr lang="es-MX" sz="1600" dirty="0">
                <a:latin typeface="Albertus MT Lt" pitchFamily="2" charset="0"/>
              </a:rPr>
              <a:t>el </a:t>
            </a:r>
            <a:r>
              <a:rPr lang="es-MX" sz="1600" b="1" dirty="0">
                <a:latin typeface="Albertus MT Lt" pitchFamily="2" charset="0"/>
              </a:rPr>
              <a:t>salario mínimo </a:t>
            </a:r>
            <a:r>
              <a:rPr lang="es-MX" sz="1600" dirty="0">
                <a:latin typeface="Albertus MT Lt" pitchFamily="2" charset="0"/>
              </a:rPr>
              <a:t>es de </a:t>
            </a:r>
            <a:r>
              <a:rPr lang="es-MX" sz="1600" b="1" dirty="0">
                <a:latin typeface="Albertus MT Lt" pitchFamily="2" charset="0"/>
              </a:rPr>
              <a:t>$8,642.80 </a:t>
            </a:r>
            <a:r>
              <a:rPr lang="es-MX" sz="1600" dirty="0">
                <a:latin typeface="Albertus MT Lt" pitchFamily="2" charset="0"/>
              </a:rPr>
              <a:t>y en la </a:t>
            </a:r>
            <a:r>
              <a:rPr lang="es-MX" sz="1600" b="1" dirty="0">
                <a:latin typeface="Albertus MT Lt" pitchFamily="2" charset="0"/>
              </a:rPr>
              <a:t>zona fronteriza </a:t>
            </a:r>
            <a:r>
              <a:rPr lang="es-MX" sz="1600" dirty="0">
                <a:latin typeface="Albertus MT Lt" pitchFamily="2" charset="0"/>
              </a:rPr>
              <a:t>es de </a:t>
            </a:r>
            <a:r>
              <a:rPr lang="es-MX" sz="1600" b="1" dirty="0">
                <a:latin typeface="Albertus MT Lt" pitchFamily="2" charset="0"/>
              </a:rPr>
              <a:t>$13,016.28 </a:t>
            </a:r>
            <a:r>
              <a:rPr lang="es-MX" sz="1600" dirty="0">
                <a:latin typeface="Albertus MT Lt" pitchFamily="2" charset="0"/>
              </a:rPr>
              <a:t>y el </a:t>
            </a:r>
            <a:r>
              <a:rPr lang="es-MX" sz="1600" b="1" dirty="0">
                <a:latin typeface="Albertus MT Lt" pitchFamily="2" charset="0"/>
              </a:rPr>
              <a:t>salario máximo es de 25 UMAS</a:t>
            </a:r>
            <a:r>
              <a:rPr lang="es-MX" sz="1600" dirty="0">
                <a:latin typeface="Albertus MT Lt" pitchFamily="2" charset="0"/>
              </a:rPr>
              <a:t> ($87,683.50).</a:t>
            </a:r>
          </a:p>
          <a:p>
            <a:pPr algn="just">
              <a:buClr>
                <a:srgbClr val="C00000"/>
              </a:buClr>
            </a:pPr>
            <a:endParaRPr lang="es-MX" sz="1600" b="1" dirty="0">
              <a:latin typeface="Albertus MT Lt" pitchFamily="2" charset="0"/>
            </a:endParaRPr>
          </a:p>
          <a:p>
            <a:pPr algn="just">
              <a:buClr>
                <a:srgbClr val="C00000"/>
              </a:buClr>
            </a:pPr>
            <a:r>
              <a:rPr lang="es-MX" sz="1600" b="1" dirty="0">
                <a:latin typeface="Albertus MT Lt" pitchFamily="2" charset="0"/>
              </a:rPr>
              <a:t>Es importante tener en cuenta que lo mínimo a reportar es un salario mínimo, entre mayor sea el salario reportado, mayor será la mensualidad a pagar.</a:t>
            </a:r>
          </a:p>
        </p:txBody>
      </p:sp>
      <p:grpSp>
        <p:nvGrpSpPr>
          <p:cNvPr id="19" name="Grupo 18">
            <a:extLst>
              <a:ext uri="{FF2B5EF4-FFF2-40B4-BE49-F238E27FC236}">
                <a16:creationId xmlns:a16="http://schemas.microsoft.com/office/drawing/2014/main" id="{A974247F-3563-B57B-B939-9537792AADAD}"/>
              </a:ext>
            </a:extLst>
          </p:cNvPr>
          <p:cNvGrpSpPr/>
          <p:nvPr/>
        </p:nvGrpSpPr>
        <p:grpSpPr>
          <a:xfrm>
            <a:off x="3326381" y="3270912"/>
            <a:ext cx="2405679" cy="1992575"/>
            <a:chOff x="1978925" y="1310185"/>
            <a:chExt cx="1173708" cy="1241947"/>
          </a:xfrm>
        </p:grpSpPr>
        <p:cxnSp>
          <p:nvCxnSpPr>
            <p:cNvPr id="20" name="Conector recto 19">
              <a:extLst>
                <a:ext uri="{FF2B5EF4-FFF2-40B4-BE49-F238E27FC236}">
                  <a16:creationId xmlns:a16="http://schemas.microsoft.com/office/drawing/2014/main" id="{94B88AD5-A699-651D-2028-B458D0E84116}"/>
                </a:ext>
              </a:extLst>
            </p:cNvPr>
            <p:cNvCxnSpPr/>
            <p:nvPr/>
          </p:nvCxnSpPr>
          <p:spPr>
            <a:xfrm>
              <a:off x="1978925" y="1310185"/>
              <a:ext cx="0" cy="1241947"/>
            </a:xfrm>
            <a:prstGeom prst="line">
              <a:avLst/>
            </a:prstGeom>
            <a:ln>
              <a:solidFill>
                <a:srgbClr val="D20000"/>
              </a:solidFill>
            </a:ln>
          </p:spPr>
          <p:style>
            <a:lnRef idx="3">
              <a:schemeClr val="dk1"/>
            </a:lnRef>
            <a:fillRef idx="0">
              <a:schemeClr val="dk1"/>
            </a:fillRef>
            <a:effectRef idx="2">
              <a:schemeClr val="dk1"/>
            </a:effectRef>
            <a:fontRef idx="minor">
              <a:schemeClr val="tx1"/>
            </a:fontRef>
          </p:style>
        </p:cxnSp>
        <p:cxnSp>
          <p:nvCxnSpPr>
            <p:cNvPr id="21" name="Conector recto de flecha 20">
              <a:extLst>
                <a:ext uri="{FF2B5EF4-FFF2-40B4-BE49-F238E27FC236}">
                  <a16:creationId xmlns:a16="http://schemas.microsoft.com/office/drawing/2014/main" id="{4A91CEC6-92DB-FAD0-970F-E93B2AE6979C}"/>
                </a:ext>
              </a:extLst>
            </p:cNvPr>
            <p:cNvCxnSpPr/>
            <p:nvPr/>
          </p:nvCxnSpPr>
          <p:spPr>
            <a:xfrm>
              <a:off x="1978926" y="2552131"/>
              <a:ext cx="1173707"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grpSp>
      <p:pic>
        <p:nvPicPr>
          <p:cNvPr id="2" name="Imagen 1">
            <a:extLst>
              <a:ext uri="{FF2B5EF4-FFF2-40B4-BE49-F238E27FC236}">
                <a16:creationId xmlns:a16="http://schemas.microsoft.com/office/drawing/2014/main" id="{EDBFE512-2D3A-F651-F8A3-7265F5FEA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3" name="CuadroTexto 2">
            <a:extLst>
              <a:ext uri="{FF2B5EF4-FFF2-40B4-BE49-F238E27FC236}">
                <a16:creationId xmlns:a16="http://schemas.microsoft.com/office/drawing/2014/main" id="{9EBAB925-8FC6-5623-B190-A653770B0E82}"/>
              </a:ext>
            </a:extLst>
          </p:cNvPr>
          <p:cNvSpPr txBox="1"/>
          <p:nvPr/>
        </p:nvSpPr>
        <p:spPr>
          <a:xfrm>
            <a:off x="6364062" y="5908160"/>
            <a:ext cx="5324902" cy="830997"/>
          </a:xfrm>
          <a:prstGeom prst="rect">
            <a:avLst/>
          </a:prstGeom>
          <a:noFill/>
        </p:spPr>
        <p:txBody>
          <a:bodyPr wrap="square" rtlCol="0">
            <a:spAutoFit/>
          </a:bodyPr>
          <a:lstStyle/>
          <a:p>
            <a:pPr algn="just">
              <a:buClr>
                <a:srgbClr val="C00000"/>
              </a:buClr>
            </a:pPr>
            <a:r>
              <a:rPr lang="es-MX" sz="1600" b="1" dirty="0">
                <a:latin typeface="Albertus MT Lt" pitchFamily="2" charset="0"/>
              </a:rPr>
              <a:t>NOTA:</a:t>
            </a:r>
            <a:r>
              <a:rPr lang="es-MX" sz="1600" dirty="0">
                <a:latin typeface="Albertus MT Lt" pitchFamily="2" charset="0"/>
              </a:rPr>
              <a:t> Es de </a:t>
            </a:r>
            <a:r>
              <a:rPr lang="es-MX" sz="1600" b="1" dirty="0">
                <a:latin typeface="Albertus MT Lt" pitchFamily="2" charset="0"/>
              </a:rPr>
              <a:t>suma importancia reportar el ingreso real</a:t>
            </a:r>
            <a:r>
              <a:rPr lang="es-MX" sz="1600" dirty="0">
                <a:latin typeface="Albertus MT Lt" pitchFamily="2" charset="0"/>
              </a:rPr>
              <a:t>, ya que con base a dicho </a:t>
            </a:r>
            <a:r>
              <a:rPr lang="es-MX" sz="1600" b="1" dirty="0">
                <a:latin typeface="Albertus MT Lt" pitchFamily="2" charset="0"/>
              </a:rPr>
              <a:t>ingreso</a:t>
            </a:r>
            <a:r>
              <a:rPr lang="es-MX" sz="1600" dirty="0">
                <a:latin typeface="Albertus MT Lt" pitchFamily="2" charset="0"/>
              </a:rPr>
              <a:t> se otorgan las prestaciones al trabajador independiente. </a:t>
            </a:r>
            <a:endParaRPr lang="es-MX" sz="1600" b="1" dirty="0">
              <a:latin typeface="Albertus MT Lt" pitchFamily="2" charset="0"/>
            </a:endParaRPr>
          </a:p>
        </p:txBody>
      </p:sp>
      <p:pic>
        <p:nvPicPr>
          <p:cNvPr id="5" name="Imagen 4">
            <a:extLst>
              <a:ext uri="{FF2B5EF4-FFF2-40B4-BE49-F238E27FC236}">
                <a16:creationId xmlns:a16="http://schemas.microsoft.com/office/drawing/2014/main" id="{D341E340-A215-952A-8753-9054F6F74D28}"/>
              </a:ext>
            </a:extLst>
          </p:cNvPr>
          <p:cNvPicPr>
            <a:picLocks noChangeAspect="1"/>
          </p:cNvPicPr>
          <p:nvPr/>
        </p:nvPicPr>
        <p:blipFill rotWithShape="1">
          <a:blip r:embed="rId3"/>
          <a:srcRect l="60108" t="46848" r="28964" b="41520"/>
          <a:stretch/>
        </p:blipFill>
        <p:spPr>
          <a:xfrm>
            <a:off x="6282374" y="3187256"/>
            <a:ext cx="4197655" cy="2512074"/>
          </a:xfrm>
          <a:prstGeom prst="rect">
            <a:avLst/>
          </a:prstGeom>
        </p:spPr>
      </p:pic>
    </p:spTree>
    <p:extLst>
      <p:ext uri="{BB962C8B-B14F-4D97-AF65-F5344CB8AC3E}">
        <p14:creationId xmlns:p14="http://schemas.microsoft.com/office/powerpoint/2010/main" val="3098687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D017C67E-B280-7AAD-A325-7F5904B9CEE8}"/>
              </a:ext>
            </a:extLst>
          </p:cNvPr>
          <p:cNvSpPr txBox="1"/>
          <p:nvPr/>
        </p:nvSpPr>
        <p:spPr>
          <a:xfrm>
            <a:off x="6096000" y="2816532"/>
            <a:ext cx="5365995" cy="4031873"/>
          </a:xfrm>
          <a:prstGeom prst="rect">
            <a:avLst/>
          </a:prstGeom>
          <a:noFill/>
        </p:spPr>
        <p:txBody>
          <a:bodyPr wrap="square" rtlCol="0">
            <a:spAutoFit/>
          </a:bodyPr>
          <a:lstStyle/>
          <a:p>
            <a:pPr algn="just">
              <a:buClr>
                <a:srgbClr val="C00000"/>
              </a:buClr>
            </a:pPr>
            <a:r>
              <a:rPr lang="es-MX" sz="1600" dirty="0">
                <a:latin typeface="Albertus MT Lt" pitchFamily="2" charset="0"/>
              </a:rPr>
              <a:t>En la celda de </a:t>
            </a:r>
            <a:r>
              <a:rPr lang="es-MX" sz="1600" b="1" dirty="0">
                <a:latin typeface="Albertus MT Lt" pitchFamily="2" charset="0"/>
              </a:rPr>
              <a:t>“CLAVE DE OCUPACIÓN”</a:t>
            </a:r>
            <a:r>
              <a:rPr lang="es-MX" sz="1600" dirty="0">
                <a:latin typeface="Albertus MT Lt" pitchFamily="2" charset="0"/>
              </a:rPr>
              <a:t>, se despliega un menú con las claves registradas, por lo que </a:t>
            </a:r>
            <a:r>
              <a:rPr lang="es-MX" sz="1600" b="1" dirty="0">
                <a:latin typeface="Albertus MT Lt" pitchFamily="2" charset="0"/>
              </a:rPr>
              <a:t>se deberá de seleccionar la clave que corresponda al oficio o profesión a la que se dedique el trabajador independiente de manera correcta.</a:t>
            </a:r>
            <a:r>
              <a:rPr lang="es-MX" sz="1600" dirty="0">
                <a:latin typeface="Albertus MT Lt" pitchFamily="2" charset="0"/>
              </a:rPr>
              <a:t> </a:t>
            </a:r>
          </a:p>
          <a:p>
            <a:pPr algn="just">
              <a:buClr>
                <a:srgbClr val="C00000"/>
              </a:buClr>
            </a:pPr>
            <a:endParaRPr lang="es-MX" sz="1600" b="1" dirty="0">
              <a:latin typeface="Albertus MT Lt" pitchFamily="2" charset="0"/>
            </a:endParaRPr>
          </a:p>
          <a:p>
            <a:pPr algn="just">
              <a:buClr>
                <a:srgbClr val="C00000"/>
              </a:buClr>
            </a:pPr>
            <a:r>
              <a:rPr lang="es-MX" sz="1600" dirty="0">
                <a:latin typeface="Albertus MT Lt" pitchFamily="2" charset="0"/>
              </a:rPr>
              <a:t>En el </a:t>
            </a:r>
            <a:r>
              <a:rPr lang="es-MX" sz="1600" b="1" dirty="0">
                <a:latin typeface="Albertus MT Lt" pitchFamily="2" charset="0"/>
              </a:rPr>
              <a:t>layout</a:t>
            </a:r>
            <a:r>
              <a:rPr lang="es-MX" sz="1600" dirty="0">
                <a:latin typeface="Albertus MT Lt" pitchFamily="2" charset="0"/>
              </a:rPr>
              <a:t>, en la pestaña </a:t>
            </a:r>
            <a:r>
              <a:rPr lang="es-MX" sz="1600" b="1" dirty="0">
                <a:latin typeface="Albertus MT Lt" pitchFamily="2" charset="0"/>
              </a:rPr>
              <a:t>“Catálogo4” </a:t>
            </a:r>
            <a:r>
              <a:rPr lang="es-MX" sz="1600" dirty="0">
                <a:latin typeface="Albertus MT Lt" pitchFamily="2" charset="0"/>
              </a:rPr>
              <a:t>se podrá visualizar el </a:t>
            </a:r>
            <a:r>
              <a:rPr lang="es-MX" sz="1600" b="1" dirty="0">
                <a:latin typeface="Albertus MT Lt" pitchFamily="2" charset="0"/>
              </a:rPr>
              <a:t>oficio o profesión </a:t>
            </a:r>
            <a:r>
              <a:rPr lang="es-MX" sz="1600" dirty="0">
                <a:latin typeface="Albertus MT Lt" pitchFamily="2" charset="0"/>
              </a:rPr>
              <a:t>a la cual le corresponde cada clave y de esta manera se pueda realizar un </a:t>
            </a:r>
            <a:r>
              <a:rPr lang="es-MX" sz="1600" b="1" dirty="0">
                <a:latin typeface="Albertus MT Lt" pitchFamily="2" charset="0"/>
              </a:rPr>
              <a:t>registro exitoso.</a:t>
            </a:r>
          </a:p>
          <a:p>
            <a:pPr algn="just">
              <a:buClr>
                <a:srgbClr val="C00000"/>
              </a:buClr>
            </a:pPr>
            <a:endParaRPr lang="es-MX" sz="1600" dirty="0">
              <a:latin typeface="Albertus MT Lt" pitchFamily="2" charset="0"/>
            </a:endParaRPr>
          </a:p>
          <a:p>
            <a:pPr algn="just">
              <a:buClr>
                <a:srgbClr val="C00000"/>
              </a:buClr>
            </a:pPr>
            <a:r>
              <a:rPr lang="es-MX" sz="1600" dirty="0">
                <a:latin typeface="Albertus MT Lt" pitchFamily="2" charset="0"/>
              </a:rPr>
              <a:t>Es </a:t>
            </a:r>
            <a:r>
              <a:rPr lang="es-MX" sz="1600" b="1" dirty="0">
                <a:latin typeface="Albertus MT Lt" pitchFamily="2" charset="0"/>
              </a:rPr>
              <a:t>importante indicar el oficio correcto de cada trabajador independiente</a:t>
            </a:r>
            <a:r>
              <a:rPr lang="es-MX" sz="1600" dirty="0">
                <a:latin typeface="Albertus MT Lt" pitchFamily="2" charset="0"/>
              </a:rPr>
              <a:t>, ya que de lo contrario una de las consecuencias sería </a:t>
            </a:r>
            <a:r>
              <a:rPr lang="es-MX" sz="1600" b="1" dirty="0">
                <a:latin typeface="Albertus MT Lt" pitchFamily="2" charset="0"/>
              </a:rPr>
              <a:t>no tener beneficio al riesgo de trabajo.</a:t>
            </a:r>
          </a:p>
          <a:p>
            <a:pPr algn="just">
              <a:buClr>
                <a:srgbClr val="C00000"/>
              </a:buClr>
            </a:pPr>
            <a:endParaRPr lang="es-MX" sz="1600" b="1" dirty="0">
              <a:latin typeface="Albertus MT Lt" pitchFamily="2" charset="0"/>
            </a:endParaRPr>
          </a:p>
          <a:p>
            <a:pPr algn="just">
              <a:buClr>
                <a:srgbClr val="C00000"/>
              </a:buClr>
            </a:pPr>
            <a:r>
              <a:rPr lang="es-MX" sz="1600" b="1" dirty="0">
                <a:latin typeface="Albertus MT Lt" pitchFamily="2" charset="0"/>
              </a:rPr>
              <a:t>NOTA: La mensualidad a pagar también dependerá del nivel de riesgo que tenga el oficio o profesión seleccionada.</a:t>
            </a:r>
          </a:p>
        </p:txBody>
      </p:sp>
      <p:pic>
        <p:nvPicPr>
          <p:cNvPr id="16" name="Imagen 15">
            <a:extLst>
              <a:ext uri="{FF2B5EF4-FFF2-40B4-BE49-F238E27FC236}">
                <a16:creationId xmlns:a16="http://schemas.microsoft.com/office/drawing/2014/main" id="{DBCFCE2B-5F21-E473-360C-873084DD727D}"/>
              </a:ext>
            </a:extLst>
          </p:cNvPr>
          <p:cNvPicPr>
            <a:picLocks noChangeAspect="1"/>
          </p:cNvPicPr>
          <p:nvPr/>
        </p:nvPicPr>
        <p:blipFill>
          <a:blip r:embed="rId2"/>
          <a:stretch>
            <a:fillRect/>
          </a:stretch>
        </p:blipFill>
        <p:spPr>
          <a:xfrm>
            <a:off x="1626231" y="3016882"/>
            <a:ext cx="3246020" cy="3418680"/>
          </a:xfrm>
          <a:prstGeom prst="rect">
            <a:avLst/>
          </a:prstGeom>
        </p:spPr>
      </p:pic>
      <p:grpSp>
        <p:nvGrpSpPr>
          <p:cNvPr id="3" name="Grupo 2">
            <a:extLst>
              <a:ext uri="{FF2B5EF4-FFF2-40B4-BE49-F238E27FC236}">
                <a16:creationId xmlns:a16="http://schemas.microsoft.com/office/drawing/2014/main" id="{22C988A2-55E0-6E63-04B6-0534034394F3}"/>
              </a:ext>
            </a:extLst>
          </p:cNvPr>
          <p:cNvGrpSpPr/>
          <p:nvPr/>
        </p:nvGrpSpPr>
        <p:grpSpPr>
          <a:xfrm>
            <a:off x="1626231" y="638086"/>
            <a:ext cx="6722508" cy="1488141"/>
            <a:chOff x="3318773" y="4970659"/>
            <a:chExt cx="5983070" cy="1609184"/>
          </a:xfrm>
        </p:grpSpPr>
        <p:pic>
          <p:nvPicPr>
            <p:cNvPr id="18" name="Imagen 17">
              <a:extLst>
                <a:ext uri="{FF2B5EF4-FFF2-40B4-BE49-F238E27FC236}">
                  <a16:creationId xmlns:a16="http://schemas.microsoft.com/office/drawing/2014/main" id="{49499220-3262-0E1F-5D22-773FBD0F28E6}"/>
                </a:ext>
              </a:extLst>
            </p:cNvPr>
            <p:cNvPicPr>
              <a:picLocks noChangeAspect="1"/>
            </p:cNvPicPr>
            <p:nvPr/>
          </p:nvPicPr>
          <p:blipFill>
            <a:blip r:embed="rId3"/>
            <a:stretch>
              <a:fillRect/>
            </a:stretch>
          </p:blipFill>
          <p:spPr>
            <a:xfrm>
              <a:off x="3318773" y="4970659"/>
              <a:ext cx="5969422" cy="1568240"/>
            </a:xfrm>
            <a:prstGeom prst="rect">
              <a:avLst/>
            </a:prstGeom>
          </p:spPr>
        </p:pic>
        <p:sp>
          <p:nvSpPr>
            <p:cNvPr id="2" name="Elipse 1">
              <a:extLst>
                <a:ext uri="{FF2B5EF4-FFF2-40B4-BE49-F238E27FC236}">
                  <a16:creationId xmlns:a16="http://schemas.microsoft.com/office/drawing/2014/main" id="{7B7F5F78-B089-3445-DA67-39F9265FE9F0}"/>
                </a:ext>
              </a:extLst>
            </p:cNvPr>
            <p:cNvSpPr/>
            <p:nvPr/>
          </p:nvSpPr>
          <p:spPr>
            <a:xfrm>
              <a:off x="8196374" y="6173822"/>
              <a:ext cx="1105469" cy="4060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cxnSp>
        <p:nvCxnSpPr>
          <p:cNvPr id="5" name="Conector recto de flecha 4">
            <a:extLst>
              <a:ext uri="{FF2B5EF4-FFF2-40B4-BE49-F238E27FC236}">
                <a16:creationId xmlns:a16="http://schemas.microsoft.com/office/drawing/2014/main" id="{2CA60083-3641-A5CB-508A-B0A8C44E6F75}"/>
              </a:ext>
            </a:extLst>
          </p:cNvPr>
          <p:cNvCxnSpPr>
            <a:cxnSpLocks/>
          </p:cNvCxnSpPr>
          <p:nvPr/>
        </p:nvCxnSpPr>
        <p:spPr>
          <a:xfrm flipH="1">
            <a:off x="5172502" y="4930508"/>
            <a:ext cx="803649" cy="0"/>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cxnSp>
        <p:nvCxnSpPr>
          <p:cNvPr id="7" name="Conector recto de flecha 6">
            <a:extLst>
              <a:ext uri="{FF2B5EF4-FFF2-40B4-BE49-F238E27FC236}">
                <a16:creationId xmlns:a16="http://schemas.microsoft.com/office/drawing/2014/main" id="{ED6DA0A9-25F1-E0DF-E16E-7BD9B2317B27}"/>
              </a:ext>
            </a:extLst>
          </p:cNvPr>
          <p:cNvCxnSpPr>
            <a:cxnSpLocks/>
          </p:cNvCxnSpPr>
          <p:nvPr/>
        </p:nvCxnSpPr>
        <p:spPr>
          <a:xfrm flipV="1">
            <a:off x="7961114" y="2289384"/>
            <a:ext cx="0" cy="399225"/>
          </a:xfrm>
          <a:prstGeom prst="straightConnector1">
            <a:avLst/>
          </a:prstGeom>
          <a:ln>
            <a:solidFill>
              <a:srgbClr val="D20000"/>
            </a:solidFill>
            <a:tailEnd type="triangle"/>
          </a:ln>
        </p:spPr>
        <p:style>
          <a:lnRef idx="3">
            <a:schemeClr val="dk1"/>
          </a:lnRef>
          <a:fillRef idx="0">
            <a:schemeClr val="dk1"/>
          </a:fillRef>
          <a:effectRef idx="2">
            <a:schemeClr val="dk1"/>
          </a:effectRef>
          <a:fontRef idx="minor">
            <a:schemeClr val="tx1"/>
          </a:fontRef>
        </p:style>
      </p:cxnSp>
      <p:pic>
        <p:nvPicPr>
          <p:cNvPr id="4" name="Imagen 3">
            <a:extLst>
              <a:ext uri="{FF2B5EF4-FFF2-40B4-BE49-F238E27FC236}">
                <a16:creationId xmlns:a16="http://schemas.microsoft.com/office/drawing/2014/main" id="{06B1CC39-13FE-F561-9BEE-CF4ACECDD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3469414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6E90B90D-EA71-94F3-3255-D13A92C8CB9B}"/>
              </a:ext>
            </a:extLst>
          </p:cNvPr>
          <p:cNvSpPr txBox="1"/>
          <p:nvPr/>
        </p:nvSpPr>
        <p:spPr>
          <a:xfrm>
            <a:off x="1722782" y="1828562"/>
            <a:ext cx="8746435" cy="3200876"/>
          </a:xfrm>
          <a:prstGeom prst="rect">
            <a:avLst/>
          </a:prstGeom>
          <a:noFill/>
        </p:spPr>
        <p:txBody>
          <a:bodyPr wrap="square" rtlCol="0">
            <a:spAutoFit/>
          </a:bodyPr>
          <a:lstStyle/>
          <a:p>
            <a:pPr algn="ctr"/>
            <a:r>
              <a:rPr lang="es-MX" sz="4400" b="1" dirty="0">
                <a:latin typeface="Albertus Extra Bold" panose="020E0802040304020204" pitchFamily="34" charset="0"/>
              </a:rPr>
              <a:t>ATENCIÓN</a:t>
            </a:r>
          </a:p>
          <a:p>
            <a:endParaRPr lang="es-MX" dirty="0"/>
          </a:p>
          <a:p>
            <a:pPr algn="just"/>
            <a:r>
              <a:rPr lang="es-MX" sz="2800" dirty="0">
                <a:latin typeface="Albertus MT Lt" pitchFamily="2" charset="0"/>
              </a:rPr>
              <a:t>Si algún dato registrado en el layout (archivo Excel) es </a:t>
            </a:r>
            <a:r>
              <a:rPr lang="es-MX" sz="2800" b="1" dirty="0">
                <a:latin typeface="Albertus MT Lt" pitchFamily="2" charset="0"/>
              </a:rPr>
              <a:t>erróneo</a:t>
            </a:r>
            <a:r>
              <a:rPr lang="es-MX" sz="2800" dirty="0">
                <a:latin typeface="Albertus MT Lt" pitchFamily="2" charset="0"/>
              </a:rPr>
              <a:t>, es motivo de rechazo, por lo que se les solicita </a:t>
            </a:r>
            <a:r>
              <a:rPr lang="es-MX" sz="2800" b="1" dirty="0">
                <a:latin typeface="Albertus MT Lt" pitchFamily="2" charset="0"/>
              </a:rPr>
              <a:t>validar de manera correcta</a:t>
            </a:r>
            <a:r>
              <a:rPr lang="es-MX" sz="2800" dirty="0">
                <a:latin typeface="Albertus MT Lt" pitchFamily="2" charset="0"/>
              </a:rPr>
              <a:t> toda la información registrada y así se pueda realizar su afiliación de manera exitosa.</a:t>
            </a:r>
          </a:p>
          <a:p>
            <a:pPr algn="just"/>
            <a:endParaRPr lang="es-MX" sz="2800" dirty="0">
              <a:latin typeface="Albertus MT Lt" pitchFamily="2" charset="0"/>
            </a:endParaRPr>
          </a:p>
        </p:txBody>
      </p:sp>
      <p:pic>
        <p:nvPicPr>
          <p:cNvPr id="3" name="Imagen 2">
            <a:extLst>
              <a:ext uri="{FF2B5EF4-FFF2-40B4-BE49-F238E27FC236}">
                <a16:creationId xmlns:a16="http://schemas.microsoft.com/office/drawing/2014/main" id="{B23DB19B-3CBC-4997-68A7-DD20DE21E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578575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a:off x="0" y="0"/>
            <a:ext cx="147099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2304686" y="2551837"/>
            <a:ext cx="8282610" cy="1754326"/>
          </a:xfrm>
          <a:prstGeom prst="rect">
            <a:avLst/>
          </a:prstGeom>
          <a:noFill/>
        </p:spPr>
        <p:txBody>
          <a:bodyPr wrap="square" rtlCol="0">
            <a:spAutoFit/>
          </a:bodyPr>
          <a:lstStyle/>
          <a:p>
            <a:pPr algn="ctr"/>
            <a:r>
              <a:rPr lang="es-MX" sz="5400" b="1" dirty="0">
                <a:latin typeface="Albertus Extra Bold" panose="020E0802040304020204" pitchFamily="34" charset="0"/>
              </a:rPr>
              <a:t>FECHAS DE PROCESOS </a:t>
            </a:r>
          </a:p>
          <a:p>
            <a:pPr algn="ctr"/>
            <a:r>
              <a:rPr lang="es-MX" sz="5400" b="1" dirty="0">
                <a:latin typeface="Albertus Extra Bold" panose="020E0802040304020204" pitchFamily="34" charset="0"/>
              </a:rPr>
              <a:t>CATEM</a:t>
            </a:r>
          </a:p>
        </p:txBody>
      </p:sp>
      <p:pic>
        <p:nvPicPr>
          <p:cNvPr id="4" name="Imagen 3">
            <a:extLst>
              <a:ext uri="{FF2B5EF4-FFF2-40B4-BE49-F238E27FC236}">
                <a16:creationId xmlns:a16="http://schemas.microsoft.com/office/drawing/2014/main" id="{DBC54E21-3804-200D-0A13-35C3C48E6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2017062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Enviar datos - Iconos gratis de comunicaciones">
            <a:extLst>
              <a:ext uri="{FF2B5EF4-FFF2-40B4-BE49-F238E27FC236}">
                <a16:creationId xmlns:a16="http://schemas.microsoft.com/office/drawing/2014/main" id="{4A44668F-BC0C-61AC-66F8-CE7A51C74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500" y="1688218"/>
            <a:ext cx="2703444" cy="270344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4DCBA6CE-EFAA-B35E-876D-8F5EFE44F606}"/>
              </a:ext>
            </a:extLst>
          </p:cNvPr>
          <p:cNvSpPr txBox="1"/>
          <p:nvPr/>
        </p:nvSpPr>
        <p:spPr>
          <a:xfrm>
            <a:off x="1159848" y="1843649"/>
            <a:ext cx="5085804" cy="3693319"/>
          </a:xfrm>
          <a:prstGeom prst="rect">
            <a:avLst/>
          </a:prstGeom>
          <a:noFill/>
        </p:spPr>
        <p:txBody>
          <a:bodyPr wrap="square" rtlCol="0">
            <a:spAutoFit/>
          </a:bodyPr>
          <a:lstStyle/>
          <a:p>
            <a:pPr algn="just"/>
            <a:r>
              <a:rPr lang="es-MX" dirty="0">
                <a:latin typeface="Albertus MT Lt" pitchFamily="2" charset="0"/>
              </a:rPr>
              <a:t>El</a:t>
            </a:r>
            <a:r>
              <a:rPr lang="es-MX" b="1" dirty="0">
                <a:latin typeface="Albertus MT Lt" pitchFamily="2" charset="0"/>
              </a:rPr>
              <a:t> periodo de registro </a:t>
            </a:r>
            <a:r>
              <a:rPr lang="es-MX" dirty="0">
                <a:latin typeface="Albertus MT Lt" pitchFamily="2" charset="0"/>
              </a:rPr>
              <a:t>será del </a:t>
            </a:r>
            <a:r>
              <a:rPr lang="es-MX" b="1" dirty="0">
                <a:latin typeface="Albertus MT Lt" pitchFamily="2" charset="0"/>
              </a:rPr>
              <a:t>día 01 al 28 de mes</a:t>
            </a:r>
            <a:r>
              <a:rPr lang="es-MX" dirty="0">
                <a:latin typeface="Albertus MT Lt" pitchFamily="2" charset="0"/>
              </a:rPr>
              <a:t>, al </a:t>
            </a:r>
            <a:r>
              <a:rPr lang="es-MX" b="1" dirty="0">
                <a:latin typeface="Albertus MT Lt" pitchFamily="2" charset="0"/>
              </a:rPr>
              <a:t>finalizar el mismo </a:t>
            </a:r>
            <a:r>
              <a:rPr lang="es-MX" dirty="0">
                <a:latin typeface="Albertus MT Lt" pitchFamily="2" charset="0"/>
              </a:rPr>
              <a:t>se deberá de </a:t>
            </a:r>
            <a:r>
              <a:rPr lang="es-MX" b="1" dirty="0">
                <a:latin typeface="Albertus MT Lt" pitchFamily="2" charset="0"/>
              </a:rPr>
              <a:t>enviar </a:t>
            </a:r>
            <a:r>
              <a:rPr lang="es-MX" dirty="0">
                <a:latin typeface="Albertus MT Lt" pitchFamily="2" charset="0"/>
              </a:rPr>
              <a:t>de manera </a:t>
            </a:r>
            <a:r>
              <a:rPr lang="es-MX" b="1" dirty="0">
                <a:latin typeface="Albertus MT Lt" pitchFamily="2" charset="0"/>
              </a:rPr>
              <a:t>virtual los días viernes antes de las 18:00 </a:t>
            </a:r>
            <a:r>
              <a:rPr lang="es-MX" b="1" dirty="0" err="1">
                <a:latin typeface="Albertus MT Lt" pitchFamily="2" charset="0"/>
              </a:rPr>
              <a:t>hrs</a:t>
            </a:r>
            <a:r>
              <a:rPr lang="es-MX" dirty="0">
                <a:latin typeface="Albertus MT Lt" pitchFamily="2" charset="0"/>
              </a:rPr>
              <a:t>, a los correos: </a:t>
            </a:r>
            <a:r>
              <a:rPr lang="es-MX" b="1" dirty="0">
                <a:latin typeface="Albertus MT Lt" pitchFamily="2" charset="0"/>
                <a:hlinkClick r:id="rId3"/>
              </a:rPr>
              <a:t>aarenas.familiarseguro@gmail.com</a:t>
            </a:r>
            <a:r>
              <a:rPr lang="es-MX" b="1" dirty="0">
                <a:latin typeface="Albertus MT Lt" pitchFamily="2" charset="0"/>
              </a:rPr>
              <a:t>,  </a:t>
            </a:r>
            <a:r>
              <a:rPr lang="es-MX" b="1" dirty="0">
                <a:latin typeface="Albertus MT Lt" pitchFamily="2" charset="0"/>
                <a:hlinkClick r:id="rId4"/>
              </a:rPr>
              <a:t>seguridadsocialcatem@gmail.com</a:t>
            </a:r>
            <a:r>
              <a:rPr lang="es-MX" dirty="0">
                <a:latin typeface="Albertus MT Lt" pitchFamily="2" charset="0"/>
              </a:rPr>
              <a:t> o vía </a:t>
            </a:r>
            <a:r>
              <a:rPr lang="es-MX" b="1" dirty="0">
                <a:latin typeface="Albertus MT Lt" pitchFamily="2" charset="0"/>
              </a:rPr>
              <a:t>WhatsApp</a:t>
            </a:r>
            <a:r>
              <a:rPr lang="es-MX" dirty="0">
                <a:latin typeface="Albertus MT Lt" pitchFamily="2" charset="0"/>
              </a:rPr>
              <a:t> al número </a:t>
            </a:r>
            <a:r>
              <a:rPr lang="es-MX" b="1" dirty="0">
                <a:latin typeface="Albertus MT Lt" pitchFamily="2" charset="0"/>
              </a:rPr>
              <a:t>55 19 62 14 81</a:t>
            </a:r>
            <a:r>
              <a:rPr lang="es-MX" dirty="0">
                <a:latin typeface="Albertus MT Lt" pitchFamily="2" charset="0"/>
              </a:rPr>
              <a:t>, para la validación del mismo y se pueda enviar un visto bueno en el transcurso del día lunes. </a:t>
            </a:r>
          </a:p>
          <a:p>
            <a:pPr algn="just"/>
            <a:endParaRPr lang="es-MX" b="1" dirty="0">
              <a:latin typeface="Albertus MT Lt" pitchFamily="2" charset="0"/>
            </a:endParaRPr>
          </a:p>
          <a:p>
            <a:pPr algn="just"/>
            <a:r>
              <a:rPr lang="es-MX" dirty="0">
                <a:latin typeface="Albertus MT Lt" pitchFamily="2" charset="0"/>
              </a:rPr>
              <a:t>El </a:t>
            </a:r>
            <a:r>
              <a:rPr lang="es-MX" b="1" dirty="0">
                <a:latin typeface="Albertus MT Lt" pitchFamily="2" charset="0"/>
              </a:rPr>
              <a:t>método de envío dependerá del interesado</a:t>
            </a:r>
            <a:r>
              <a:rPr lang="es-MX" dirty="0">
                <a:latin typeface="Albertus MT Lt" pitchFamily="2" charset="0"/>
              </a:rPr>
              <a:t>, ya que la finalidad es que se realice de la manera que más se le facilite, </a:t>
            </a:r>
            <a:r>
              <a:rPr lang="es-MX" b="1" dirty="0">
                <a:latin typeface="Albertus MT Lt" pitchFamily="2" charset="0"/>
              </a:rPr>
              <a:t>respetando las fechas indicadas anteriormente.</a:t>
            </a:r>
            <a:endParaRPr lang="es-MX" b="1" dirty="0"/>
          </a:p>
        </p:txBody>
      </p:sp>
      <p:sp>
        <p:nvSpPr>
          <p:cNvPr id="6" name="CuadroTexto 5">
            <a:extLst>
              <a:ext uri="{FF2B5EF4-FFF2-40B4-BE49-F238E27FC236}">
                <a16:creationId xmlns:a16="http://schemas.microsoft.com/office/drawing/2014/main" id="{FEB3658A-1CEF-BE40-E036-4D7288E7F4E8}"/>
              </a:ext>
            </a:extLst>
          </p:cNvPr>
          <p:cNvSpPr txBox="1"/>
          <p:nvPr/>
        </p:nvSpPr>
        <p:spPr>
          <a:xfrm>
            <a:off x="1159847" y="1197921"/>
            <a:ext cx="5085805" cy="400110"/>
          </a:xfrm>
          <a:prstGeom prst="rect">
            <a:avLst/>
          </a:prstGeom>
          <a:noFill/>
        </p:spPr>
        <p:txBody>
          <a:bodyPr wrap="square" rtlCol="0">
            <a:spAutoFit/>
          </a:bodyPr>
          <a:lstStyle/>
          <a:p>
            <a:pPr algn="ctr"/>
            <a:r>
              <a:rPr lang="es-MX" sz="2000" b="1" dirty="0">
                <a:latin typeface="Albertus Extra Bold" panose="020E0802040304020204" pitchFamily="34" charset="0"/>
              </a:rPr>
              <a:t>REGISTRO Y ENVÍO DE LAYOUT</a:t>
            </a:r>
          </a:p>
        </p:txBody>
      </p:sp>
      <p:sp>
        <p:nvSpPr>
          <p:cNvPr id="2" name="CuadroTexto 1">
            <a:extLst>
              <a:ext uri="{FF2B5EF4-FFF2-40B4-BE49-F238E27FC236}">
                <a16:creationId xmlns:a16="http://schemas.microsoft.com/office/drawing/2014/main" id="{9164C54E-668F-D587-7696-97538A1ACFF5}"/>
              </a:ext>
            </a:extLst>
          </p:cNvPr>
          <p:cNvSpPr txBox="1"/>
          <p:nvPr/>
        </p:nvSpPr>
        <p:spPr>
          <a:xfrm>
            <a:off x="6538593" y="5184468"/>
            <a:ext cx="5085804" cy="1477328"/>
          </a:xfrm>
          <a:prstGeom prst="rect">
            <a:avLst/>
          </a:prstGeom>
          <a:noFill/>
        </p:spPr>
        <p:txBody>
          <a:bodyPr wrap="square" rtlCol="0">
            <a:spAutoFit/>
          </a:bodyPr>
          <a:lstStyle/>
          <a:p>
            <a:pPr algn="just"/>
            <a:r>
              <a:rPr lang="es-MX" b="1" dirty="0">
                <a:latin typeface="Albertus MT Lt" pitchFamily="2" charset="0"/>
              </a:rPr>
              <a:t>Si el registro se realiza por medio de un líder CATEM</a:t>
            </a:r>
            <a:r>
              <a:rPr lang="es-MX" dirty="0">
                <a:latin typeface="Albertus MT Lt" pitchFamily="2" charset="0"/>
              </a:rPr>
              <a:t>, adicional del envío semanal del layout, se deberá de enviar el mismo ya con el visto bueno semanal </a:t>
            </a:r>
            <a:r>
              <a:rPr lang="es-MX" b="1" dirty="0">
                <a:latin typeface="Albertus MT Lt" pitchFamily="2" charset="0"/>
              </a:rPr>
              <a:t>todos los días 28 de mes antes de las 18:00 </a:t>
            </a:r>
            <a:r>
              <a:rPr lang="es-MX" b="1" dirty="0" err="1">
                <a:latin typeface="Albertus MT Lt" pitchFamily="2" charset="0"/>
              </a:rPr>
              <a:t>hrs</a:t>
            </a:r>
            <a:r>
              <a:rPr lang="es-MX" b="1" dirty="0">
                <a:latin typeface="Albertus MT Lt" pitchFamily="2" charset="0"/>
              </a:rPr>
              <a:t>. </a:t>
            </a:r>
          </a:p>
        </p:txBody>
      </p:sp>
      <p:pic>
        <p:nvPicPr>
          <p:cNvPr id="3" name="Imagen 2">
            <a:extLst>
              <a:ext uri="{FF2B5EF4-FFF2-40B4-BE49-F238E27FC236}">
                <a16:creationId xmlns:a16="http://schemas.microsoft.com/office/drawing/2014/main" id="{6F431B17-E026-886A-22E2-D3E1AE09C1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2924636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4DCBA6CE-EFAA-B35E-876D-8F5EFE44F606}"/>
              </a:ext>
            </a:extLst>
          </p:cNvPr>
          <p:cNvSpPr txBox="1"/>
          <p:nvPr/>
        </p:nvSpPr>
        <p:spPr>
          <a:xfrm>
            <a:off x="1542197" y="2636582"/>
            <a:ext cx="5085804" cy="2308324"/>
          </a:xfrm>
          <a:prstGeom prst="rect">
            <a:avLst/>
          </a:prstGeom>
          <a:noFill/>
        </p:spPr>
        <p:txBody>
          <a:bodyPr wrap="square" rtlCol="0">
            <a:spAutoFit/>
          </a:bodyPr>
          <a:lstStyle/>
          <a:p>
            <a:pPr algn="just"/>
            <a:r>
              <a:rPr lang="es-MX" dirty="0">
                <a:latin typeface="Albertus MT Lt" pitchFamily="2" charset="0"/>
              </a:rPr>
              <a:t>El </a:t>
            </a:r>
            <a:r>
              <a:rPr lang="es-MX" b="1" dirty="0">
                <a:latin typeface="Albertus MT Lt" pitchFamily="2" charset="0"/>
              </a:rPr>
              <a:t>trabajador independiente</a:t>
            </a:r>
            <a:r>
              <a:rPr lang="es-MX" dirty="0">
                <a:latin typeface="Albertus MT Lt" pitchFamily="2" charset="0"/>
              </a:rPr>
              <a:t> estará recibiendo su </a:t>
            </a:r>
            <a:r>
              <a:rPr lang="es-MX" b="1" dirty="0">
                <a:latin typeface="Albertus MT Lt" pitchFamily="2" charset="0"/>
              </a:rPr>
              <a:t>link de pago mensual</a:t>
            </a:r>
            <a:r>
              <a:rPr lang="es-MX" dirty="0">
                <a:latin typeface="Albertus MT Lt" pitchFamily="2" charset="0"/>
              </a:rPr>
              <a:t> por medio de su </a:t>
            </a:r>
            <a:r>
              <a:rPr lang="es-MX" b="1" dirty="0">
                <a:latin typeface="Albertus MT Lt" pitchFamily="2" charset="0"/>
              </a:rPr>
              <a:t>correo electrónico y WhatsApp, el día último de mes.</a:t>
            </a:r>
          </a:p>
          <a:p>
            <a:pPr algn="just"/>
            <a:endParaRPr lang="es-MX" dirty="0">
              <a:latin typeface="Albertus MT Lt" pitchFamily="2" charset="0"/>
            </a:endParaRPr>
          </a:p>
          <a:p>
            <a:pPr algn="just"/>
            <a:r>
              <a:rPr lang="es-MX" dirty="0">
                <a:latin typeface="Albertus MT Lt" pitchFamily="2" charset="0"/>
              </a:rPr>
              <a:t>Si el registro fue generado por </a:t>
            </a:r>
            <a:r>
              <a:rPr lang="es-MX" b="1" dirty="0">
                <a:latin typeface="Albertus MT Lt" pitchFamily="2" charset="0"/>
              </a:rPr>
              <a:t>líderes CATEM</a:t>
            </a:r>
            <a:r>
              <a:rPr lang="es-MX" dirty="0">
                <a:latin typeface="Albertus MT Lt" pitchFamily="2" charset="0"/>
              </a:rPr>
              <a:t>, también se les estará </a:t>
            </a:r>
            <a:r>
              <a:rPr lang="es-MX" b="1" dirty="0">
                <a:latin typeface="Albertus MT Lt" pitchFamily="2" charset="0"/>
              </a:rPr>
              <a:t>compartiendo los link de pago que le correspondan a cada uno.</a:t>
            </a:r>
          </a:p>
          <a:p>
            <a:pPr algn="just"/>
            <a:endParaRPr lang="es-MX" b="1" dirty="0">
              <a:latin typeface="Albertus MT Lt" pitchFamily="2" charset="0"/>
            </a:endParaRPr>
          </a:p>
        </p:txBody>
      </p:sp>
      <p:sp>
        <p:nvSpPr>
          <p:cNvPr id="6" name="CuadroTexto 5">
            <a:extLst>
              <a:ext uri="{FF2B5EF4-FFF2-40B4-BE49-F238E27FC236}">
                <a16:creationId xmlns:a16="http://schemas.microsoft.com/office/drawing/2014/main" id="{FEB3658A-1CEF-BE40-E036-4D7288E7F4E8}"/>
              </a:ext>
            </a:extLst>
          </p:cNvPr>
          <p:cNvSpPr txBox="1"/>
          <p:nvPr/>
        </p:nvSpPr>
        <p:spPr>
          <a:xfrm>
            <a:off x="1320969" y="1682375"/>
            <a:ext cx="5085805" cy="400110"/>
          </a:xfrm>
          <a:prstGeom prst="rect">
            <a:avLst/>
          </a:prstGeom>
          <a:noFill/>
        </p:spPr>
        <p:txBody>
          <a:bodyPr wrap="square" rtlCol="0">
            <a:spAutoFit/>
          </a:bodyPr>
          <a:lstStyle/>
          <a:p>
            <a:pPr algn="ctr"/>
            <a:r>
              <a:rPr lang="es-MX" sz="2000" b="1" dirty="0">
                <a:latin typeface="Albertus Extra Bold" panose="020E0802040304020204" pitchFamily="34" charset="0"/>
              </a:rPr>
              <a:t>ENVÍO DE LINK DE PAGO</a:t>
            </a:r>
          </a:p>
        </p:txBody>
      </p:sp>
      <p:pic>
        <p:nvPicPr>
          <p:cNvPr id="2050" name="Picture 2" descr="Enviar correo electrónico - Iconos gratis de tecnología">
            <a:extLst>
              <a:ext uri="{FF2B5EF4-FFF2-40B4-BE49-F238E27FC236}">
                <a16:creationId xmlns:a16="http://schemas.microsoft.com/office/drawing/2014/main" id="{C9623CBA-2C8F-B1CA-3B46-8F1B76FCA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121" y="2636582"/>
            <a:ext cx="3493250" cy="349325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4ECA63F7-02BC-95C8-B989-846953808D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206358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4DCBA6CE-EFAA-B35E-876D-8F5EFE44F606}"/>
              </a:ext>
            </a:extLst>
          </p:cNvPr>
          <p:cNvSpPr txBox="1"/>
          <p:nvPr/>
        </p:nvSpPr>
        <p:spPr>
          <a:xfrm>
            <a:off x="1010196" y="1569826"/>
            <a:ext cx="5085804" cy="1200329"/>
          </a:xfrm>
          <a:prstGeom prst="rect">
            <a:avLst/>
          </a:prstGeom>
          <a:noFill/>
        </p:spPr>
        <p:txBody>
          <a:bodyPr wrap="square" rtlCol="0">
            <a:spAutoFit/>
          </a:bodyPr>
          <a:lstStyle/>
          <a:p>
            <a:pPr algn="just"/>
            <a:r>
              <a:rPr lang="es-MX" dirty="0">
                <a:latin typeface="Albertus MT Lt" pitchFamily="2" charset="0"/>
              </a:rPr>
              <a:t>El trabajador independiente tendrá para realizar su pago </a:t>
            </a:r>
            <a:r>
              <a:rPr lang="es-MX" b="1" dirty="0">
                <a:latin typeface="Albertus MT Lt" pitchFamily="2" charset="0"/>
              </a:rPr>
              <a:t>5 días naturales</a:t>
            </a:r>
            <a:r>
              <a:rPr lang="es-MX" dirty="0">
                <a:latin typeface="Albertus MT Lt" pitchFamily="2" charset="0"/>
              </a:rPr>
              <a:t>, que corresponde al periodo del día </a:t>
            </a:r>
            <a:r>
              <a:rPr lang="es-MX" b="1" dirty="0">
                <a:latin typeface="Albertus MT Lt" pitchFamily="2" charset="0"/>
              </a:rPr>
              <a:t>01 al 05 de cada mes antes de las 22:00 </a:t>
            </a:r>
            <a:r>
              <a:rPr lang="es-MX" b="1" dirty="0" err="1">
                <a:latin typeface="Albertus MT Lt" pitchFamily="2" charset="0"/>
              </a:rPr>
              <a:t>hrs</a:t>
            </a:r>
            <a:r>
              <a:rPr lang="es-MX" b="1" dirty="0">
                <a:latin typeface="Albertus MT Lt" pitchFamily="2" charset="0"/>
              </a:rPr>
              <a:t>. (hora centro}.</a:t>
            </a:r>
            <a:r>
              <a:rPr lang="es-MX" dirty="0">
                <a:latin typeface="Albertus MT Lt" pitchFamily="2" charset="0"/>
              </a:rPr>
              <a:t> </a:t>
            </a:r>
            <a:endParaRPr lang="es-MX" b="1" dirty="0"/>
          </a:p>
        </p:txBody>
      </p:sp>
      <p:sp>
        <p:nvSpPr>
          <p:cNvPr id="6" name="CuadroTexto 5">
            <a:extLst>
              <a:ext uri="{FF2B5EF4-FFF2-40B4-BE49-F238E27FC236}">
                <a16:creationId xmlns:a16="http://schemas.microsoft.com/office/drawing/2014/main" id="{FEB3658A-1CEF-BE40-E036-4D7288E7F4E8}"/>
              </a:ext>
            </a:extLst>
          </p:cNvPr>
          <p:cNvSpPr txBox="1"/>
          <p:nvPr/>
        </p:nvSpPr>
        <p:spPr>
          <a:xfrm>
            <a:off x="1010196" y="759045"/>
            <a:ext cx="5085805" cy="400110"/>
          </a:xfrm>
          <a:prstGeom prst="rect">
            <a:avLst/>
          </a:prstGeom>
          <a:noFill/>
        </p:spPr>
        <p:txBody>
          <a:bodyPr wrap="square" rtlCol="0">
            <a:spAutoFit/>
          </a:bodyPr>
          <a:lstStyle/>
          <a:p>
            <a:pPr algn="ctr"/>
            <a:r>
              <a:rPr lang="es-MX" sz="2000" b="1" dirty="0">
                <a:latin typeface="Albertus Extra Bold" panose="020E0802040304020204" pitchFamily="34" charset="0"/>
              </a:rPr>
              <a:t>PERIODO DE PAGO</a:t>
            </a:r>
          </a:p>
        </p:txBody>
      </p:sp>
      <p:pic>
        <p:nvPicPr>
          <p:cNvPr id="1026" name="Picture 2" descr="Pago, Iconos De Equipo, Dinero imagen png - imagen transparente descarga  gratuita">
            <a:extLst>
              <a:ext uri="{FF2B5EF4-FFF2-40B4-BE49-F238E27FC236}">
                <a16:creationId xmlns:a16="http://schemas.microsoft.com/office/drawing/2014/main" id="{D94AA414-D4BD-4EA2-55FC-983D16BBEF2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150473" y="1205895"/>
            <a:ext cx="2225008" cy="1928192"/>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EA394503-639B-AFE5-4B37-70FC89724744}"/>
              </a:ext>
            </a:extLst>
          </p:cNvPr>
          <p:cNvSpPr txBox="1"/>
          <p:nvPr/>
        </p:nvSpPr>
        <p:spPr>
          <a:xfrm>
            <a:off x="6392818" y="3879932"/>
            <a:ext cx="5085805" cy="400110"/>
          </a:xfrm>
          <a:prstGeom prst="rect">
            <a:avLst/>
          </a:prstGeom>
          <a:noFill/>
        </p:spPr>
        <p:txBody>
          <a:bodyPr wrap="square" rtlCol="0">
            <a:spAutoFit/>
          </a:bodyPr>
          <a:lstStyle/>
          <a:p>
            <a:pPr algn="ctr"/>
            <a:r>
              <a:rPr lang="es-MX" sz="2000" b="1" dirty="0">
                <a:latin typeface="Albertus Extra Bold" panose="020E0802040304020204" pitchFamily="34" charset="0"/>
              </a:rPr>
              <a:t>FECHA DE ALTA EN EL IMSS</a:t>
            </a:r>
          </a:p>
        </p:txBody>
      </p:sp>
      <p:sp>
        <p:nvSpPr>
          <p:cNvPr id="3" name="CuadroTexto 2">
            <a:extLst>
              <a:ext uri="{FF2B5EF4-FFF2-40B4-BE49-F238E27FC236}">
                <a16:creationId xmlns:a16="http://schemas.microsoft.com/office/drawing/2014/main" id="{540CB28D-2063-3153-AD7A-52E312507E6D}"/>
              </a:ext>
            </a:extLst>
          </p:cNvPr>
          <p:cNvSpPr txBox="1"/>
          <p:nvPr/>
        </p:nvSpPr>
        <p:spPr>
          <a:xfrm>
            <a:off x="6392819" y="4512278"/>
            <a:ext cx="5085804" cy="1754326"/>
          </a:xfrm>
          <a:prstGeom prst="rect">
            <a:avLst/>
          </a:prstGeom>
          <a:noFill/>
        </p:spPr>
        <p:txBody>
          <a:bodyPr wrap="square" rtlCol="0">
            <a:spAutoFit/>
          </a:bodyPr>
          <a:lstStyle/>
          <a:p>
            <a:pPr algn="just"/>
            <a:r>
              <a:rPr lang="es-MX" dirty="0">
                <a:latin typeface="Albertus MT Lt" pitchFamily="2" charset="0"/>
              </a:rPr>
              <a:t>El </a:t>
            </a:r>
            <a:r>
              <a:rPr lang="es-MX" b="1" dirty="0">
                <a:latin typeface="Albertus MT Lt" pitchFamily="2" charset="0"/>
              </a:rPr>
              <a:t>alta del trabajador independiente se aplicara </a:t>
            </a:r>
            <a:r>
              <a:rPr lang="es-MX" dirty="0">
                <a:latin typeface="Albertus MT Lt" pitchFamily="2" charset="0"/>
              </a:rPr>
              <a:t>ante el </a:t>
            </a:r>
            <a:r>
              <a:rPr lang="es-MX" b="1" dirty="0">
                <a:latin typeface="Albertus MT Lt" pitchFamily="2" charset="0"/>
              </a:rPr>
              <a:t>IMSS</a:t>
            </a:r>
            <a:r>
              <a:rPr lang="es-MX" dirty="0">
                <a:latin typeface="Albertus MT Lt" pitchFamily="2" charset="0"/>
              </a:rPr>
              <a:t> el día </a:t>
            </a:r>
            <a:r>
              <a:rPr lang="es-MX" b="1" dirty="0">
                <a:latin typeface="Albertus MT Lt" pitchFamily="2" charset="0"/>
              </a:rPr>
              <a:t>01 del mes inmediato siguiente</a:t>
            </a:r>
            <a:r>
              <a:rPr lang="es-MX" dirty="0">
                <a:latin typeface="Albertus MT Lt" pitchFamily="2" charset="0"/>
              </a:rPr>
              <a:t> de haber realizado su pago. </a:t>
            </a:r>
          </a:p>
          <a:p>
            <a:pPr algn="just"/>
            <a:endParaRPr lang="es-MX" dirty="0">
              <a:latin typeface="Albertus MT Lt" pitchFamily="2" charset="0"/>
            </a:endParaRPr>
          </a:p>
          <a:p>
            <a:pPr algn="just"/>
            <a:r>
              <a:rPr lang="es-MX" dirty="0">
                <a:latin typeface="Albertus MT Lt" pitchFamily="2" charset="0"/>
              </a:rPr>
              <a:t>Es importante mencionar que </a:t>
            </a:r>
            <a:r>
              <a:rPr lang="es-MX" b="1" dirty="0">
                <a:latin typeface="Albertus MT Lt" pitchFamily="2" charset="0"/>
              </a:rPr>
              <a:t>no es posible adelantar</a:t>
            </a:r>
            <a:r>
              <a:rPr lang="es-MX" dirty="0">
                <a:latin typeface="Albertus MT Lt" pitchFamily="2" charset="0"/>
              </a:rPr>
              <a:t> este proceso por </a:t>
            </a:r>
            <a:r>
              <a:rPr lang="es-MX" b="1" dirty="0">
                <a:latin typeface="Albertus MT Lt" pitchFamily="2" charset="0"/>
              </a:rPr>
              <a:t>ninguna circunstancia. </a:t>
            </a:r>
            <a:endParaRPr lang="es-MX" b="1" dirty="0"/>
          </a:p>
        </p:txBody>
      </p:sp>
      <p:pic>
        <p:nvPicPr>
          <p:cNvPr id="1028" name="Picture 4" descr="2,070,656 imágenes de Trámite - Imágenes, fotos y vectores de stock |  Shutterstock">
            <a:extLst>
              <a:ext uri="{FF2B5EF4-FFF2-40B4-BE49-F238E27FC236}">
                <a16:creationId xmlns:a16="http://schemas.microsoft.com/office/drawing/2014/main" id="{CAC05A33-BABB-8044-1CD2-15B545C6518D}"/>
              </a:ext>
            </a:extLst>
          </p:cNvPr>
          <p:cNvPicPr>
            <a:picLocks noChangeAspect="1" noChangeArrowheads="1"/>
          </p:cNvPicPr>
          <p:nvPr/>
        </p:nvPicPr>
        <p:blipFill rotWithShape="1">
          <a:blip r:embed="rId4">
            <a:biLevel thresh="75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0301" t="9185" r="8895" b="20065"/>
          <a:stretch/>
        </p:blipFill>
        <p:spPr bwMode="auto">
          <a:xfrm>
            <a:off x="2390209" y="3879932"/>
            <a:ext cx="2659354" cy="25076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DD90E809-4B0C-6980-5D57-D15D00FDDF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Tree>
    <p:extLst>
      <p:ext uri="{BB962C8B-B14F-4D97-AF65-F5344CB8AC3E}">
        <p14:creationId xmlns:p14="http://schemas.microsoft.com/office/powerpoint/2010/main" val="162952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4DCBA6CE-EFAA-B35E-876D-8F5EFE44F606}"/>
              </a:ext>
            </a:extLst>
          </p:cNvPr>
          <p:cNvSpPr txBox="1"/>
          <p:nvPr/>
        </p:nvSpPr>
        <p:spPr>
          <a:xfrm>
            <a:off x="1010196" y="1263152"/>
            <a:ext cx="5085804" cy="1384995"/>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ü"/>
            </a:pPr>
            <a:r>
              <a:rPr lang="es-MX" b="1" dirty="0">
                <a:latin typeface="Albertus Extra Bold" panose="020E0802040304020204" pitchFamily="34" charset="0"/>
              </a:rPr>
              <a:t>PAGO CON TARJETA</a:t>
            </a:r>
          </a:p>
          <a:p>
            <a:pPr marL="285750" indent="-285750" algn="just">
              <a:buClr>
                <a:srgbClr val="C00000"/>
              </a:buClr>
              <a:buFont typeface="Wingdings" panose="05000000000000000000" pitchFamily="2" charset="2"/>
              <a:buChar char="ü"/>
            </a:pPr>
            <a:endParaRPr lang="es-MX" b="1" dirty="0">
              <a:latin typeface="Albertus Extra Bold" panose="020E0802040304020204" pitchFamily="34" charset="0"/>
            </a:endParaRPr>
          </a:p>
          <a:p>
            <a:pPr algn="just">
              <a:buClr>
                <a:srgbClr val="C00000"/>
              </a:buClr>
            </a:pPr>
            <a:r>
              <a:rPr lang="es-MX" sz="1600" dirty="0">
                <a:latin typeface="Albertus MT Lt" pitchFamily="2" charset="0"/>
              </a:rPr>
              <a:t>En el link de pago que recibirá el trabajador, podrá elegir el método de </a:t>
            </a:r>
            <a:r>
              <a:rPr lang="es-MX" sz="1600" b="1" dirty="0">
                <a:latin typeface="Albertus MT Lt" pitchFamily="2" charset="0"/>
              </a:rPr>
              <a:t>“PAGO CON TARJETA”</a:t>
            </a:r>
            <a:r>
              <a:rPr lang="es-MX" sz="1600" dirty="0">
                <a:latin typeface="Albertus MT Lt" pitchFamily="2" charset="0"/>
              </a:rPr>
              <a:t>, por lo que deberá de dar </a:t>
            </a:r>
            <a:r>
              <a:rPr lang="es-MX" sz="1600" b="1" dirty="0">
                <a:latin typeface="Albertus MT Lt" pitchFamily="2" charset="0"/>
              </a:rPr>
              <a:t>“CLIC” </a:t>
            </a:r>
            <a:r>
              <a:rPr lang="es-MX" sz="1600" dirty="0">
                <a:latin typeface="Albertus MT Lt" pitchFamily="2" charset="0"/>
              </a:rPr>
              <a:t>para seleccionar el mismo.</a:t>
            </a:r>
          </a:p>
        </p:txBody>
      </p:sp>
      <p:sp>
        <p:nvSpPr>
          <p:cNvPr id="11" name="CuadroTexto 10">
            <a:extLst>
              <a:ext uri="{FF2B5EF4-FFF2-40B4-BE49-F238E27FC236}">
                <a16:creationId xmlns:a16="http://schemas.microsoft.com/office/drawing/2014/main" id="{9B7448B3-4653-35D0-C63C-5306BAD8CAAE}"/>
              </a:ext>
            </a:extLst>
          </p:cNvPr>
          <p:cNvSpPr txBox="1"/>
          <p:nvPr/>
        </p:nvSpPr>
        <p:spPr>
          <a:xfrm>
            <a:off x="5037716" y="5333953"/>
            <a:ext cx="6682737" cy="1077218"/>
          </a:xfrm>
          <a:prstGeom prst="rect">
            <a:avLst/>
          </a:prstGeom>
          <a:noFill/>
        </p:spPr>
        <p:txBody>
          <a:bodyPr wrap="square" rtlCol="0">
            <a:spAutoFit/>
          </a:bodyPr>
          <a:lstStyle/>
          <a:p>
            <a:pPr algn="just"/>
            <a:r>
              <a:rPr lang="es-MX" sz="1600" dirty="0">
                <a:latin typeface="Albertus MT Lt" pitchFamily="2" charset="0"/>
              </a:rPr>
              <a:t>En la siguiente pantalla se podrá visualizar </a:t>
            </a:r>
            <a:r>
              <a:rPr lang="es-MX" sz="1600" b="1" dirty="0">
                <a:latin typeface="Albertus MT Lt" pitchFamily="2" charset="0"/>
              </a:rPr>
              <a:t>el monto a pagar y se deberán de registrar los datos correctos y completos de la tarjeta de crédito o débito que desee utilizar el trabajador </a:t>
            </a:r>
            <a:r>
              <a:rPr lang="es-MX" sz="1600" dirty="0">
                <a:latin typeface="Albertus MT Lt" pitchFamily="2" charset="0"/>
              </a:rPr>
              <a:t>para generar el pago correspondiente, para concluir el mismo, solo se deberá de dar </a:t>
            </a:r>
            <a:r>
              <a:rPr lang="es-MX" sz="1600" b="1" dirty="0">
                <a:latin typeface="Albertus MT Lt" pitchFamily="2" charset="0"/>
              </a:rPr>
              <a:t>“CLIC” </a:t>
            </a:r>
            <a:r>
              <a:rPr lang="es-MX" sz="1600" dirty="0">
                <a:latin typeface="Albertus MT Lt" pitchFamily="2" charset="0"/>
              </a:rPr>
              <a:t>en </a:t>
            </a:r>
            <a:r>
              <a:rPr lang="es-MX" sz="1600" b="1" dirty="0">
                <a:latin typeface="Albertus MT Lt" pitchFamily="2" charset="0"/>
              </a:rPr>
              <a:t>“FINALIZAR”.</a:t>
            </a:r>
          </a:p>
        </p:txBody>
      </p:sp>
      <p:pic>
        <p:nvPicPr>
          <p:cNvPr id="2" name="Imagen 1">
            <a:extLst>
              <a:ext uri="{FF2B5EF4-FFF2-40B4-BE49-F238E27FC236}">
                <a16:creationId xmlns:a16="http://schemas.microsoft.com/office/drawing/2014/main" id="{EF7B6C55-2ED0-DB77-B10B-8A0EEEC5C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9" name="CuadroTexto 8">
            <a:extLst>
              <a:ext uri="{FF2B5EF4-FFF2-40B4-BE49-F238E27FC236}">
                <a16:creationId xmlns:a16="http://schemas.microsoft.com/office/drawing/2014/main" id="{ADDD27B2-69FA-B316-6E11-6973AE887EF4}"/>
              </a:ext>
            </a:extLst>
          </p:cNvPr>
          <p:cNvSpPr txBox="1"/>
          <p:nvPr/>
        </p:nvSpPr>
        <p:spPr>
          <a:xfrm>
            <a:off x="1970423" y="253464"/>
            <a:ext cx="8395858" cy="461665"/>
          </a:xfrm>
          <a:prstGeom prst="rect">
            <a:avLst/>
          </a:prstGeom>
          <a:noFill/>
        </p:spPr>
        <p:txBody>
          <a:bodyPr wrap="square" rtlCol="0">
            <a:spAutoFit/>
          </a:bodyPr>
          <a:lstStyle/>
          <a:p>
            <a:pPr algn="ctr"/>
            <a:r>
              <a:rPr lang="es-MX" sz="2400" b="1" dirty="0">
                <a:latin typeface="Albertus Extra Bold" panose="020E0802040304020204" pitchFamily="34" charset="0"/>
              </a:rPr>
              <a:t> MECANISMOS Y MÉTODOS DE PAGOS CATEM</a:t>
            </a:r>
          </a:p>
        </p:txBody>
      </p:sp>
      <p:grpSp>
        <p:nvGrpSpPr>
          <p:cNvPr id="24" name="Grupo 23">
            <a:extLst>
              <a:ext uri="{FF2B5EF4-FFF2-40B4-BE49-F238E27FC236}">
                <a16:creationId xmlns:a16="http://schemas.microsoft.com/office/drawing/2014/main" id="{C231AE45-E11A-2D5A-0550-47B269FD5494}"/>
              </a:ext>
            </a:extLst>
          </p:cNvPr>
          <p:cNvGrpSpPr/>
          <p:nvPr/>
        </p:nvGrpSpPr>
        <p:grpSpPr>
          <a:xfrm>
            <a:off x="1283368" y="2648147"/>
            <a:ext cx="3273317" cy="3530679"/>
            <a:chOff x="1283368" y="2648147"/>
            <a:chExt cx="3273317" cy="3530679"/>
          </a:xfrm>
        </p:grpSpPr>
        <p:pic>
          <p:nvPicPr>
            <p:cNvPr id="12" name="Imagen 11">
              <a:extLst>
                <a:ext uri="{FF2B5EF4-FFF2-40B4-BE49-F238E27FC236}">
                  <a16:creationId xmlns:a16="http://schemas.microsoft.com/office/drawing/2014/main" id="{E45A568D-14C1-C952-8B1B-75B5A1D3D29C}"/>
                </a:ext>
              </a:extLst>
            </p:cNvPr>
            <p:cNvPicPr>
              <a:picLocks noChangeAspect="1"/>
            </p:cNvPicPr>
            <p:nvPr/>
          </p:nvPicPr>
          <p:blipFill>
            <a:blip r:embed="rId3"/>
            <a:stretch>
              <a:fillRect/>
            </a:stretch>
          </p:blipFill>
          <p:spPr>
            <a:xfrm>
              <a:off x="1283368" y="2648147"/>
              <a:ext cx="3273317" cy="3530679"/>
            </a:xfrm>
            <a:prstGeom prst="rect">
              <a:avLst/>
            </a:prstGeom>
          </p:spPr>
        </p:pic>
        <p:sp>
          <p:nvSpPr>
            <p:cNvPr id="5" name="Rectángulo 4">
              <a:extLst>
                <a:ext uri="{FF2B5EF4-FFF2-40B4-BE49-F238E27FC236}">
                  <a16:creationId xmlns:a16="http://schemas.microsoft.com/office/drawing/2014/main" id="{9074D49D-D714-7AB3-FCB4-2C06ED08B9F4}"/>
                </a:ext>
              </a:extLst>
            </p:cNvPr>
            <p:cNvSpPr/>
            <p:nvPr/>
          </p:nvSpPr>
          <p:spPr>
            <a:xfrm>
              <a:off x="1351722" y="3564834"/>
              <a:ext cx="1046922" cy="534568"/>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a:extLst>
                <a:ext uri="{FF2B5EF4-FFF2-40B4-BE49-F238E27FC236}">
                  <a16:creationId xmlns:a16="http://schemas.microsoft.com/office/drawing/2014/main" id="{4CAB74FF-85BF-4605-D8E9-9FA2F018334E}"/>
                </a:ext>
              </a:extLst>
            </p:cNvPr>
            <p:cNvSpPr/>
            <p:nvPr/>
          </p:nvSpPr>
          <p:spPr>
            <a:xfrm flipH="1">
              <a:off x="1339438" y="4146509"/>
              <a:ext cx="3217246" cy="1337888"/>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a:extLst>
                <a:ext uri="{FF2B5EF4-FFF2-40B4-BE49-F238E27FC236}">
                  <a16:creationId xmlns:a16="http://schemas.microsoft.com/office/drawing/2014/main" id="{0596449E-13CF-65A8-FAA7-97D6C66EE54C}"/>
                </a:ext>
              </a:extLst>
            </p:cNvPr>
            <p:cNvSpPr/>
            <p:nvPr/>
          </p:nvSpPr>
          <p:spPr>
            <a:xfrm flipH="1">
              <a:off x="1351721" y="5561388"/>
              <a:ext cx="3204961" cy="335829"/>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pic>
        <p:nvPicPr>
          <p:cNvPr id="17" name="Imagen 16">
            <a:extLst>
              <a:ext uri="{FF2B5EF4-FFF2-40B4-BE49-F238E27FC236}">
                <a16:creationId xmlns:a16="http://schemas.microsoft.com/office/drawing/2014/main" id="{73E2D666-915E-5BAD-3D58-A60C2A63ABCE}"/>
              </a:ext>
            </a:extLst>
          </p:cNvPr>
          <p:cNvPicPr>
            <a:picLocks noChangeAspect="1"/>
          </p:cNvPicPr>
          <p:nvPr/>
        </p:nvPicPr>
        <p:blipFill rotWithShape="1">
          <a:blip r:embed="rId4"/>
          <a:srcRect l="5841" t="3598" r="3783" b="2534"/>
          <a:stretch/>
        </p:blipFill>
        <p:spPr>
          <a:xfrm>
            <a:off x="6369172" y="1823854"/>
            <a:ext cx="5234609" cy="3210292"/>
          </a:xfrm>
          <a:prstGeom prst="rect">
            <a:avLst/>
          </a:prstGeom>
        </p:spPr>
      </p:pic>
    </p:spTree>
    <p:extLst>
      <p:ext uri="{BB962C8B-B14F-4D97-AF65-F5344CB8AC3E}">
        <p14:creationId xmlns:p14="http://schemas.microsoft.com/office/powerpoint/2010/main" val="1813940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4DCBA6CE-EFAA-B35E-876D-8F5EFE44F606}"/>
              </a:ext>
            </a:extLst>
          </p:cNvPr>
          <p:cNvSpPr txBox="1"/>
          <p:nvPr/>
        </p:nvSpPr>
        <p:spPr>
          <a:xfrm>
            <a:off x="1010196" y="1263152"/>
            <a:ext cx="5085804" cy="1631216"/>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ü"/>
            </a:pPr>
            <a:r>
              <a:rPr lang="es-MX" b="1" dirty="0">
                <a:latin typeface="Albertus Extra Bold" panose="020E0802040304020204" pitchFamily="34" charset="0"/>
              </a:rPr>
              <a:t>PAGO CON EFECTIVO</a:t>
            </a:r>
          </a:p>
          <a:p>
            <a:pPr marL="285750" indent="-285750" algn="just">
              <a:buClr>
                <a:srgbClr val="C00000"/>
              </a:buClr>
              <a:buFont typeface="Wingdings" panose="05000000000000000000" pitchFamily="2" charset="2"/>
              <a:buChar char="ü"/>
            </a:pPr>
            <a:endParaRPr lang="es-MX" b="1" dirty="0">
              <a:latin typeface="Albertus Extra Bold" panose="020E0802040304020204" pitchFamily="34" charset="0"/>
            </a:endParaRPr>
          </a:p>
          <a:p>
            <a:pPr algn="just">
              <a:buClr>
                <a:srgbClr val="C00000"/>
              </a:buClr>
            </a:pPr>
            <a:r>
              <a:rPr lang="es-MX" sz="1600" dirty="0">
                <a:latin typeface="Albertus MT Lt" pitchFamily="2" charset="0"/>
              </a:rPr>
              <a:t>El trabajador independiente también podrá elegir el método de </a:t>
            </a:r>
            <a:r>
              <a:rPr lang="es-MX" sz="1600" b="1" dirty="0">
                <a:latin typeface="Albertus MT Lt" pitchFamily="2" charset="0"/>
              </a:rPr>
              <a:t>“PAGO CON EFECTIVO”</a:t>
            </a:r>
            <a:r>
              <a:rPr lang="es-MX" sz="1600" dirty="0">
                <a:latin typeface="Albertus MT Lt" pitchFamily="2" charset="0"/>
              </a:rPr>
              <a:t>, por lo que deberá de dar </a:t>
            </a:r>
            <a:r>
              <a:rPr lang="es-MX" sz="1600" b="1" dirty="0">
                <a:latin typeface="Albertus MT Lt" pitchFamily="2" charset="0"/>
              </a:rPr>
              <a:t>“CLIC” </a:t>
            </a:r>
            <a:r>
              <a:rPr lang="es-MX" sz="1600" dirty="0">
                <a:latin typeface="Albertus MT Lt" pitchFamily="2" charset="0"/>
              </a:rPr>
              <a:t>para seleccionar el mismo y posterior dar </a:t>
            </a:r>
            <a:r>
              <a:rPr lang="es-MX" sz="1600" b="1" dirty="0">
                <a:latin typeface="Albertus MT Lt" pitchFamily="2" charset="0"/>
              </a:rPr>
              <a:t>“CLIC” </a:t>
            </a:r>
            <a:r>
              <a:rPr lang="es-MX" sz="1600" dirty="0">
                <a:latin typeface="Albertus MT Lt" pitchFamily="2" charset="0"/>
              </a:rPr>
              <a:t>en </a:t>
            </a:r>
            <a:r>
              <a:rPr lang="es-MX" sz="1600" b="1" dirty="0">
                <a:latin typeface="Albertus MT Lt" pitchFamily="2" charset="0"/>
              </a:rPr>
              <a:t>“FINALIZAR”</a:t>
            </a:r>
          </a:p>
        </p:txBody>
      </p:sp>
      <p:pic>
        <p:nvPicPr>
          <p:cNvPr id="2" name="Imagen 1">
            <a:extLst>
              <a:ext uri="{FF2B5EF4-FFF2-40B4-BE49-F238E27FC236}">
                <a16:creationId xmlns:a16="http://schemas.microsoft.com/office/drawing/2014/main" id="{3705B145-B59B-D4A0-9F63-1251D375F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3" name="CuadroTexto 2">
            <a:extLst>
              <a:ext uri="{FF2B5EF4-FFF2-40B4-BE49-F238E27FC236}">
                <a16:creationId xmlns:a16="http://schemas.microsoft.com/office/drawing/2014/main" id="{C8CFD1DC-2372-1856-2F66-01189CE607FF}"/>
              </a:ext>
            </a:extLst>
          </p:cNvPr>
          <p:cNvSpPr txBox="1"/>
          <p:nvPr/>
        </p:nvSpPr>
        <p:spPr>
          <a:xfrm>
            <a:off x="1970423" y="253464"/>
            <a:ext cx="8395858" cy="461665"/>
          </a:xfrm>
          <a:prstGeom prst="rect">
            <a:avLst/>
          </a:prstGeom>
          <a:noFill/>
        </p:spPr>
        <p:txBody>
          <a:bodyPr wrap="square" rtlCol="0">
            <a:spAutoFit/>
          </a:bodyPr>
          <a:lstStyle/>
          <a:p>
            <a:pPr algn="ctr"/>
            <a:r>
              <a:rPr lang="es-MX" sz="2400" b="1" dirty="0">
                <a:latin typeface="Albertus Extra Bold" panose="020E0802040304020204" pitchFamily="34" charset="0"/>
              </a:rPr>
              <a:t> MECANISMOS Y MÉTODOS DE PAGOS CATEM</a:t>
            </a:r>
          </a:p>
        </p:txBody>
      </p:sp>
      <p:pic>
        <p:nvPicPr>
          <p:cNvPr id="13" name="Imagen 12">
            <a:extLst>
              <a:ext uri="{FF2B5EF4-FFF2-40B4-BE49-F238E27FC236}">
                <a16:creationId xmlns:a16="http://schemas.microsoft.com/office/drawing/2014/main" id="{B3A90B83-0B17-A127-84C8-732B245ADA6F}"/>
              </a:ext>
            </a:extLst>
          </p:cNvPr>
          <p:cNvPicPr>
            <a:picLocks noChangeAspect="1"/>
          </p:cNvPicPr>
          <p:nvPr/>
        </p:nvPicPr>
        <p:blipFill rotWithShape="1">
          <a:blip r:embed="rId3"/>
          <a:srcRect t="14275"/>
          <a:stretch/>
        </p:blipFill>
        <p:spPr>
          <a:xfrm>
            <a:off x="1638201" y="3010003"/>
            <a:ext cx="3848637" cy="3291088"/>
          </a:xfrm>
          <a:prstGeom prst="rect">
            <a:avLst/>
          </a:prstGeom>
        </p:spPr>
      </p:pic>
      <p:pic>
        <p:nvPicPr>
          <p:cNvPr id="18" name="Imagen 17">
            <a:extLst>
              <a:ext uri="{FF2B5EF4-FFF2-40B4-BE49-F238E27FC236}">
                <a16:creationId xmlns:a16="http://schemas.microsoft.com/office/drawing/2014/main" id="{297733BE-19FC-3D87-3A9B-C8094F537F2F}"/>
              </a:ext>
            </a:extLst>
          </p:cNvPr>
          <p:cNvPicPr>
            <a:picLocks noChangeAspect="1"/>
          </p:cNvPicPr>
          <p:nvPr/>
        </p:nvPicPr>
        <p:blipFill rotWithShape="1">
          <a:blip r:embed="rId4"/>
          <a:srcRect t="10321" r="65755" b="5754"/>
          <a:stretch/>
        </p:blipFill>
        <p:spPr>
          <a:xfrm>
            <a:off x="6520064" y="719475"/>
            <a:ext cx="3839731" cy="4581057"/>
          </a:xfrm>
          <a:prstGeom prst="rect">
            <a:avLst/>
          </a:prstGeom>
        </p:spPr>
      </p:pic>
      <p:sp>
        <p:nvSpPr>
          <p:cNvPr id="7" name="Rectángulo 6">
            <a:extLst>
              <a:ext uri="{FF2B5EF4-FFF2-40B4-BE49-F238E27FC236}">
                <a16:creationId xmlns:a16="http://schemas.microsoft.com/office/drawing/2014/main" id="{41397852-31A8-D6B8-86D7-B979FBB93F64}"/>
              </a:ext>
            </a:extLst>
          </p:cNvPr>
          <p:cNvSpPr/>
          <p:nvPr/>
        </p:nvSpPr>
        <p:spPr>
          <a:xfrm>
            <a:off x="2895016" y="3573674"/>
            <a:ext cx="1136114" cy="534568"/>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9B7448B3-4653-35D0-C63C-5306BAD8CAAE}"/>
              </a:ext>
            </a:extLst>
          </p:cNvPr>
          <p:cNvSpPr txBox="1"/>
          <p:nvPr/>
        </p:nvSpPr>
        <p:spPr>
          <a:xfrm>
            <a:off x="5967817" y="5322116"/>
            <a:ext cx="5986555" cy="1477328"/>
          </a:xfrm>
          <a:prstGeom prst="rect">
            <a:avLst/>
          </a:prstGeom>
          <a:noFill/>
        </p:spPr>
        <p:txBody>
          <a:bodyPr wrap="square" rtlCol="0">
            <a:spAutoFit/>
          </a:bodyPr>
          <a:lstStyle/>
          <a:p>
            <a:pPr algn="just"/>
            <a:r>
              <a:rPr lang="es-MX" sz="1500" dirty="0">
                <a:latin typeface="Albertus MT Lt" pitchFamily="2" charset="0"/>
              </a:rPr>
              <a:t>Se </a:t>
            </a:r>
            <a:r>
              <a:rPr lang="es-MX" sz="1500" b="1" dirty="0">
                <a:latin typeface="Albertus MT Lt" pitchFamily="2" charset="0"/>
              </a:rPr>
              <a:t>generará una referencia</a:t>
            </a:r>
            <a:r>
              <a:rPr lang="es-MX" sz="1500" dirty="0">
                <a:latin typeface="Albertus MT Lt" pitchFamily="2" charset="0"/>
              </a:rPr>
              <a:t> que será </a:t>
            </a:r>
            <a:r>
              <a:rPr lang="es-MX" sz="1500" b="1" dirty="0">
                <a:latin typeface="Albertus MT Lt" pitchFamily="2" charset="0"/>
              </a:rPr>
              <a:t>enviada al correo electrónico del trabajador independiente</a:t>
            </a:r>
            <a:r>
              <a:rPr lang="es-MX" sz="1500" dirty="0">
                <a:latin typeface="Albertus MT Lt" pitchFamily="2" charset="0"/>
              </a:rPr>
              <a:t>, de </a:t>
            </a:r>
            <a:r>
              <a:rPr lang="es-MX" sz="1500" b="1" dirty="0">
                <a:latin typeface="Albertus MT Lt" pitchFamily="2" charset="0"/>
              </a:rPr>
              <a:t>14 dígitos </a:t>
            </a:r>
            <a:r>
              <a:rPr lang="es-MX" sz="1500" dirty="0">
                <a:latin typeface="Albertus MT Lt" pitchFamily="2" charset="0"/>
              </a:rPr>
              <a:t>con todos los </a:t>
            </a:r>
            <a:r>
              <a:rPr lang="es-MX" sz="1500" b="1" dirty="0">
                <a:latin typeface="Albertus MT Lt" pitchFamily="2" charset="0"/>
              </a:rPr>
              <a:t>datos del interesado</a:t>
            </a:r>
            <a:r>
              <a:rPr lang="es-MX" sz="1500" dirty="0">
                <a:latin typeface="Albertus MT Lt" pitchFamily="2" charset="0"/>
              </a:rPr>
              <a:t>, por lo que solo </a:t>
            </a:r>
            <a:r>
              <a:rPr lang="es-MX" sz="1500" b="1" dirty="0">
                <a:latin typeface="Albertus MT Lt" pitchFamily="2" charset="0"/>
              </a:rPr>
              <a:t>se deberá de imprimir </a:t>
            </a:r>
            <a:r>
              <a:rPr lang="es-MX" sz="1500" dirty="0">
                <a:latin typeface="Albertus MT Lt" pitchFamily="2" charset="0"/>
              </a:rPr>
              <a:t>y acudir a cualquier sucursal </a:t>
            </a:r>
            <a:r>
              <a:rPr lang="es-MX" sz="1500" b="1" dirty="0">
                <a:latin typeface="Albertus MT Lt" pitchFamily="2" charset="0"/>
              </a:rPr>
              <a:t>OXXO.</a:t>
            </a:r>
          </a:p>
          <a:p>
            <a:pPr algn="just"/>
            <a:endParaRPr lang="es-MX" sz="1500" dirty="0">
              <a:latin typeface="Albertus MT Lt" pitchFamily="2" charset="0"/>
            </a:endParaRPr>
          </a:p>
          <a:p>
            <a:pPr algn="just"/>
            <a:r>
              <a:rPr lang="es-MX" sz="1500" b="1" dirty="0">
                <a:latin typeface="Albertus MT Lt" pitchFamily="2" charset="0"/>
              </a:rPr>
              <a:t>NOTA: OXXO cobra una comisión adicional por pago de servicio.</a:t>
            </a:r>
          </a:p>
        </p:txBody>
      </p:sp>
      <p:sp>
        <p:nvSpPr>
          <p:cNvPr id="19" name="Rectángulo 18">
            <a:extLst>
              <a:ext uri="{FF2B5EF4-FFF2-40B4-BE49-F238E27FC236}">
                <a16:creationId xmlns:a16="http://schemas.microsoft.com/office/drawing/2014/main" id="{B07E77C6-820B-A90F-8859-2FFABEC5F954}"/>
              </a:ext>
            </a:extLst>
          </p:cNvPr>
          <p:cNvSpPr/>
          <p:nvPr/>
        </p:nvSpPr>
        <p:spPr>
          <a:xfrm flipH="1">
            <a:off x="1634959" y="5594848"/>
            <a:ext cx="3848636" cy="534569"/>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22867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a:extLst>
              <a:ext uri="{FF2B5EF4-FFF2-40B4-BE49-F238E27FC236}">
                <a16:creationId xmlns:a16="http://schemas.microsoft.com/office/drawing/2014/main" id="{CEDF0F05-C08B-8D9F-4E16-9D95595199DB}"/>
              </a:ext>
            </a:extLst>
          </p:cNvPr>
          <p:cNvGrpSpPr/>
          <p:nvPr/>
        </p:nvGrpSpPr>
        <p:grpSpPr>
          <a:xfrm>
            <a:off x="1253439" y="3140589"/>
            <a:ext cx="4529597" cy="3443809"/>
            <a:chOff x="1253439" y="3140589"/>
            <a:chExt cx="4529597" cy="3443809"/>
          </a:xfrm>
        </p:grpSpPr>
        <p:pic>
          <p:nvPicPr>
            <p:cNvPr id="9" name="Imagen 8">
              <a:extLst>
                <a:ext uri="{FF2B5EF4-FFF2-40B4-BE49-F238E27FC236}">
                  <a16:creationId xmlns:a16="http://schemas.microsoft.com/office/drawing/2014/main" id="{CB4BEA74-6711-7340-F0F4-08B2959EA892}"/>
                </a:ext>
              </a:extLst>
            </p:cNvPr>
            <p:cNvPicPr>
              <a:picLocks noChangeAspect="1"/>
            </p:cNvPicPr>
            <p:nvPr/>
          </p:nvPicPr>
          <p:blipFill>
            <a:blip r:embed="rId2"/>
            <a:stretch>
              <a:fillRect/>
            </a:stretch>
          </p:blipFill>
          <p:spPr>
            <a:xfrm>
              <a:off x="1253439" y="3140589"/>
              <a:ext cx="4529597" cy="3443809"/>
            </a:xfrm>
            <a:prstGeom prst="rect">
              <a:avLst/>
            </a:prstGeom>
          </p:spPr>
        </p:pic>
        <p:sp>
          <p:nvSpPr>
            <p:cNvPr id="12" name="Rectángulo 11">
              <a:extLst>
                <a:ext uri="{FF2B5EF4-FFF2-40B4-BE49-F238E27FC236}">
                  <a16:creationId xmlns:a16="http://schemas.microsoft.com/office/drawing/2014/main" id="{BD6C2F13-889F-9A97-8E2F-44A19746FAD6}"/>
                </a:ext>
              </a:extLst>
            </p:cNvPr>
            <p:cNvSpPr/>
            <p:nvPr/>
          </p:nvSpPr>
          <p:spPr>
            <a:xfrm>
              <a:off x="4096030" y="4391677"/>
              <a:ext cx="1363866" cy="697157"/>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a:extLst>
                <a:ext uri="{FF2B5EF4-FFF2-40B4-BE49-F238E27FC236}">
                  <a16:creationId xmlns:a16="http://schemas.microsoft.com/office/drawing/2014/main" id="{880B1547-2123-7F8A-DB32-1A85CFC5D98F}"/>
                </a:ext>
              </a:extLst>
            </p:cNvPr>
            <p:cNvSpPr/>
            <p:nvPr/>
          </p:nvSpPr>
          <p:spPr>
            <a:xfrm flipH="1">
              <a:off x="1378222" y="5654926"/>
              <a:ext cx="4293705" cy="560344"/>
            </a:xfrm>
            <a:prstGeom prst="rect">
              <a:avLst/>
            </a:prstGeom>
            <a:noFill/>
            <a:ln w="28575">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8" name="Triángulo rectángulo 7">
            <a:extLst>
              <a:ext uri="{FF2B5EF4-FFF2-40B4-BE49-F238E27FC236}">
                <a16:creationId xmlns:a16="http://schemas.microsoft.com/office/drawing/2014/main" id="{D8A99842-C7DD-FC49-28EF-B709BE4C2EC9}"/>
              </a:ext>
            </a:extLst>
          </p:cNvPr>
          <p:cNvSpPr/>
          <p:nvPr/>
        </p:nvSpPr>
        <p:spPr>
          <a:xfrm>
            <a:off x="0" y="0"/>
            <a:ext cx="1542197" cy="6858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4DCBA6CE-EFAA-B35E-876D-8F5EFE44F606}"/>
              </a:ext>
            </a:extLst>
          </p:cNvPr>
          <p:cNvSpPr txBox="1"/>
          <p:nvPr/>
        </p:nvSpPr>
        <p:spPr>
          <a:xfrm>
            <a:off x="1010196" y="1263152"/>
            <a:ext cx="5085804" cy="1877437"/>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ü"/>
            </a:pPr>
            <a:r>
              <a:rPr lang="es-MX" b="1" dirty="0">
                <a:latin typeface="Albertus Extra Bold" panose="020E0802040304020204" pitchFamily="34" charset="0"/>
              </a:rPr>
              <a:t>PAGO CON TRANSFERENCIA</a:t>
            </a:r>
          </a:p>
          <a:p>
            <a:pPr marL="285750" indent="-285750" algn="just">
              <a:buClr>
                <a:srgbClr val="C00000"/>
              </a:buClr>
              <a:buFont typeface="Wingdings" panose="05000000000000000000" pitchFamily="2" charset="2"/>
              <a:buChar char="ü"/>
            </a:pPr>
            <a:endParaRPr lang="es-MX" b="1" dirty="0">
              <a:latin typeface="Albertus Extra Bold" panose="020E0802040304020204" pitchFamily="34" charset="0"/>
            </a:endParaRPr>
          </a:p>
          <a:p>
            <a:pPr algn="just">
              <a:buClr>
                <a:srgbClr val="C00000"/>
              </a:buClr>
            </a:pPr>
            <a:r>
              <a:rPr lang="es-MX" sz="1600" dirty="0">
                <a:latin typeface="Albertus MT Lt" pitchFamily="2" charset="0"/>
              </a:rPr>
              <a:t>El último método de pago que puede utilizar el trabajador independiente es el </a:t>
            </a:r>
            <a:r>
              <a:rPr lang="es-MX" sz="1600" b="1" dirty="0">
                <a:latin typeface="Albertus MT Lt" pitchFamily="2" charset="0"/>
              </a:rPr>
              <a:t>“PAGO CON TRANSFERENCIA”</a:t>
            </a:r>
            <a:r>
              <a:rPr lang="es-MX" sz="1600" dirty="0">
                <a:latin typeface="Albertus MT Lt" pitchFamily="2" charset="0"/>
              </a:rPr>
              <a:t>, por lo que deberá de dar </a:t>
            </a:r>
            <a:r>
              <a:rPr lang="es-MX" sz="1600" b="1" dirty="0">
                <a:latin typeface="Albertus MT Lt" pitchFamily="2" charset="0"/>
              </a:rPr>
              <a:t>“CLIC” </a:t>
            </a:r>
            <a:r>
              <a:rPr lang="es-MX" sz="1600" dirty="0">
                <a:latin typeface="Albertus MT Lt" pitchFamily="2" charset="0"/>
              </a:rPr>
              <a:t>para seleccionar el mismo y posterior dar </a:t>
            </a:r>
            <a:r>
              <a:rPr lang="es-MX" sz="1600" b="1" dirty="0">
                <a:latin typeface="Albertus MT Lt" pitchFamily="2" charset="0"/>
              </a:rPr>
              <a:t>“CLIC” </a:t>
            </a:r>
            <a:r>
              <a:rPr lang="es-MX" sz="1600" dirty="0">
                <a:latin typeface="Albertus MT Lt" pitchFamily="2" charset="0"/>
              </a:rPr>
              <a:t>en </a:t>
            </a:r>
            <a:r>
              <a:rPr lang="es-MX" sz="1600" b="1" dirty="0">
                <a:latin typeface="Albertus MT Lt" pitchFamily="2" charset="0"/>
              </a:rPr>
              <a:t>“FINALIZAR”</a:t>
            </a:r>
          </a:p>
        </p:txBody>
      </p:sp>
      <p:pic>
        <p:nvPicPr>
          <p:cNvPr id="16" name="Imagen 15">
            <a:extLst>
              <a:ext uri="{FF2B5EF4-FFF2-40B4-BE49-F238E27FC236}">
                <a16:creationId xmlns:a16="http://schemas.microsoft.com/office/drawing/2014/main" id="{68C461A8-0651-5A7D-5253-57F557E45337}"/>
              </a:ext>
            </a:extLst>
          </p:cNvPr>
          <p:cNvPicPr>
            <a:picLocks noChangeAspect="1"/>
          </p:cNvPicPr>
          <p:nvPr/>
        </p:nvPicPr>
        <p:blipFill rotWithShape="1">
          <a:blip r:embed="rId3"/>
          <a:srcRect t="5366"/>
          <a:stretch/>
        </p:blipFill>
        <p:spPr>
          <a:xfrm>
            <a:off x="7126510" y="1570319"/>
            <a:ext cx="4151089" cy="3443810"/>
          </a:xfrm>
          <a:prstGeom prst="rect">
            <a:avLst/>
          </a:prstGeom>
        </p:spPr>
      </p:pic>
      <p:sp>
        <p:nvSpPr>
          <p:cNvPr id="11" name="CuadroTexto 10">
            <a:extLst>
              <a:ext uri="{FF2B5EF4-FFF2-40B4-BE49-F238E27FC236}">
                <a16:creationId xmlns:a16="http://schemas.microsoft.com/office/drawing/2014/main" id="{9B7448B3-4653-35D0-C63C-5306BAD8CAAE}"/>
              </a:ext>
            </a:extLst>
          </p:cNvPr>
          <p:cNvSpPr txBox="1"/>
          <p:nvPr/>
        </p:nvSpPr>
        <p:spPr>
          <a:xfrm>
            <a:off x="7334256" y="4952118"/>
            <a:ext cx="3972479" cy="1938992"/>
          </a:xfrm>
          <a:prstGeom prst="rect">
            <a:avLst/>
          </a:prstGeom>
          <a:noFill/>
        </p:spPr>
        <p:txBody>
          <a:bodyPr wrap="square" rtlCol="0">
            <a:spAutoFit/>
          </a:bodyPr>
          <a:lstStyle/>
          <a:p>
            <a:pPr algn="just"/>
            <a:r>
              <a:rPr lang="es-MX" sz="1500" dirty="0">
                <a:latin typeface="Albertus MT Lt" pitchFamily="2" charset="0"/>
              </a:rPr>
              <a:t>Se </a:t>
            </a:r>
            <a:r>
              <a:rPr lang="es-MX" sz="1500" b="1" dirty="0">
                <a:latin typeface="Albertus MT Lt" pitchFamily="2" charset="0"/>
              </a:rPr>
              <a:t>generará una referencia</a:t>
            </a:r>
            <a:r>
              <a:rPr lang="es-MX" sz="1500" dirty="0">
                <a:latin typeface="Albertus MT Lt" pitchFamily="2" charset="0"/>
              </a:rPr>
              <a:t> que será </a:t>
            </a:r>
            <a:r>
              <a:rPr lang="es-MX" sz="1500" b="1" dirty="0">
                <a:latin typeface="Albertus MT Lt" pitchFamily="2" charset="0"/>
              </a:rPr>
              <a:t>enviada al correo electrónico del trabajador independiente</a:t>
            </a:r>
            <a:r>
              <a:rPr lang="es-MX" sz="1500" dirty="0">
                <a:latin typeface="Albertus MT Lt" pitchFamily="2" charset="0"/>
              </a:rPr>
              <a:t>, con una cuenta clave de </a:t>
            </a:r>
            <a:r>
              <a:rPr lang="es-MX" sz="1500" b="1" dirty="0">
                <a:latin typeface="Albertus MT Lt" pitchFamily="2" charset="0"/>
              </a:rPr>
              <a:t>18 dígitos </a:t>
            </a:r>
            <a:r>
              <a:rPr lang="es-MX" sz="1500" dirty="0">
                <a:latin typeface="Albertus MT Lt" pitchFamily="2" charset="0"/>
              </a:rPr>
              <a:t>con todos los </a:t>
            </a:r>
            <a:r>
              <a:rPr lang="es-MX" sz="1500" b="1" dirty="0">
                <a:latin typeface="Albertus MT Lt" pitchFamily="2" charset="0"/>
              </a:rPr>
              <a:t>datos del interesado y el monto a pagar</a:t>
            </a:r>
            <a:r>
              <a:rPr lang="es-MX" sz="1500" dirty="0">
                <a:latin typeface="Albertus MT Lt" pitchFamily="2" charset="0"/>
              </a:rPr>
              <a:t>, por lo que solo </a:t>
            </a:r>
            <a:r>
              <a:rPr lang="es-MX" sz="1500" b="1" dirty="0">
                <a:latin typeface="Albertus MT Lt" pitchFamily="2" charset="0"/>
              </a:rPr>
              <a:t>se deberá de ingresar a la banca móvil </a:t>
            </a:r>
            <a:r>
              <a:rPr lang="es-MX" sz="1500" dirty="0">
                <a:latin typeface="Albertus MT Lt" pitchFamily="2" charset="0"/>
              </a:rPr>
              <a:t>del banco al que corresponda el interesado y realizar la transferencia.</a:t>
            </a:r>
            <a:endParaRPr lang="es-MX" sz="1500" b="1" dirty="0">
              <a:latin typeface="Albertus MT Lt" pitchFamily="2" charset="0"/>
            </a:endParaRPr>
          </a:p>
        </p:txBody>
      </p:sp>
      <p:pic>
        <p:nvPicPr>
          <p:cNvPr id="2" name="Imagen 1">
            <a:extLst>
              <a:ext uri="{FF2B5EF4-FFF2-40B4-BE49-F238E27FC236}">
                <a16:creationId xmlns:a16="http://schemas.microsoft.com/office/drawing/2014/main" id="{1713B00C-0974-CB12-62E5-BC880D2C4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029" y="212728"/>
            <a:ext cx="1355076" cy="1224354"/>
          </a:xfrm>
          <a:prstGeom prst="rect">
            <a:avLst/>
          </a:prstGeom>
        </p:spPr>
      </p:pic>
      <p:sp>
        <p:nvSpPr>
          <p:cNvPr id="5" name="CuadroTexto 4">
            <a:extLst>
              <a:ext uri="{FF2B5EF4-FFF2-40B4-BE49-F238E27FC236}">
                <a16:creationId xmlns:a16="http://schemas.microsoft.com/office/drawing/2014/main" id="{DE3693A3-F1D6-C6F5-44D2-DAD4E3829EC3}"/>
              </a:ext>
            </a:extLst>
          </p:cNvPr>
          <p:cNvSpPr txBox="1"/>
          <p:nvPr/>
        </p:nvSpPr>
        <p:spPr>
          <a:xfrm>
            <a:off x="1970423" y="253464"/>
            <a:ext cx="8395858" cy="461665"/>
          </a:xfrm>
          <a:prstGeom prst="rect">
            <a:avLst/>
          </a:prstGeom>
          <a:noFill/>
        </p:spPr>
        <p:txBody>
          <a:bodyPr wrap="square" rtlCol="0">
            <a:spAutoFit/>
          </a:bodyPr>
          <a:lstStyle/>
          <a:p>
            <a:pPr algn="ctr"/>
            <a:r>
              <a:rPr lang="es-MX" sz="2400" b="1" dirty="0">
                <a:latin typeface="Albertus Extra Bold" panose="020E0802040304020204" pitchFamily="34" charset="0"/>
              </a:rPr>
              <a:t> MECANISMOS Y MÉTODOS DE PAGOS CATEM</a:t>
            </a:r>
          </a:p>
        </p:txBody>
      </p:sp>
    </p:spTree>
    <p:extLst>
      <p:ext uri="{BB962C8B-B14F-4D97-AF65-F5344CB8AC3E}">
        <p14:creationId xmlns:p14="http://schemas.microsoft.com/office/powerpoint/2010/main" val="628581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rot="5400000">
            <a:off x="5698434" y="-5698436"/>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802804" y="1351508"/>
            <a:ext cx="8586389" cy="4524315"/>
          </a:xfrm>
          <a:prstGeom prst="rect">
            <a:avLst/>
          </a:prstGeom>
          <a:noFill/>
        </p:spPr>
        <p:txBody>
          <a:bodyPr wrap="square" rtlCol="0">
            <a:spAutoFit/>
          </a:bodyPr>
          <a:lstStyle/>
          <a:p>
            <a:pPr algn="ctr"/>
            <a:r>
              <a:rPr lang="es-MX" sz="4000" b="1" dirty="0">
                <a:latin typeface="Albertus Extra Bold" panose="020E0802040304020204" pitchFamily="34" charset="0"/>
              </a:rPr>
              <a:t>IMPORTANTE</a:t>
            </a:r>
          </a:p>
          <a:p>
            <a:pPr algn="just"/>
            <a:endParaRPr lang="es-MX" sz="3200" b="1" dirty="0">
              <a:latin typeface="Albertus Extra Bold" panose="020E0802040304020204" pitchFamily="34" charset="0"/>
            </a:endParaRPr>
          </a:p>
          <a:p>
            <a:pPr algn="just"/>
            <a:r>
              <a:rPr lang="es-MX" sz="2400" dirty="0">
                <a:latin typeface="Albertus MT Lt" pitchFamily="2" charset="0"/>
              </a:rPr>
              <a:t>AL REALIZAR SU PAGO EL TRABAJADOR POR CUALQUIER MÉTODO, ESTARA RECIBIENDO LA CONFIRMACIÓN DEL MISMO POR MEDIO DE CORREO ELECTRÓNICO POR PARTE DE CONEKTA QUE ES EL MEDIO POR EL CUAL SE REALIZA EL MISMO, </a:t>
            </a:r>
            <a:r>
              <a:rPr lang="es-MX" sz="2400" b="1" dirty="0">
                <a:latin typeface="Albertus MT Lt" pitchFamily="2" charset="0"/>
              </a:rPr>
              <a:t>ES IMPORTANTE ACLARAR QUE ESTE ES UNO DE TANTOS MECANISMOS QUE EL IMSS CONTEMPLA PARA FACILITAR EL ACCESO A LA SEGURIDAD SOCIAL, POR LO TANTO CATEM NO ES LA ÚNICA VÍA.</a:t>
            </a:r>
            <a:endParaRPr lang="es-MX" sz="2400" dirty="0">
              <a:latin typeface="Albertus MT Lt" pitchFamily="2" charset="0"/>
            </a:endParaRPr>
          </a:p>
        </p:txBody>
      </p:sp>
      <p:sp>
        <p:nvSpPr>
          <p:cNvPr id="4" name="Rectángulo 3">
            <a:extLst>
              <a:ext uri="{FF2B5EF4-FFF2-40B4-BE49-F238E27FC236}">
                <a16:creationId xmlns:a16="http://schemas.microsoft.com/office/drawing/2014/main" id="{2B52CF11-2961-E80F-5514-F2A6CA489039}"/>
              </a:ext>
            </a:extLst>
          </p:cNvPr>
          <p:cNvSpPr/>
          <p:nvPr/>
        </p:nvSpPr>
        <p:spPr>
          <a:xfrm rot="5400000">
            <a:off x="5698437" y="377685"/>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76FEE720-5483-FB53-D787-D2F886D5F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9299" y="941999"/>
            <a:ext cx="1355076" cy="1224354"/>
          </a:xfrm>
          <a:prstGeom prst="rect">
            <a:avLst/>
          </a:prstGeom>
        </p:spPr>
      </p:pic>
    </p:spTree>
    <p:extLst>
      <p:ext uri="{BB962C8B-B14F-4D97-AF65-F5344CB8AC3E}">
        <p14:creationId xmlns:p14="http://schemas.microsoft.com/office/powerpoint/2010/main" val="689049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rot="5400000">
            <a:off x="5698434" y="-5698436"/>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a:extLst>
              <a:ext uri="{FF2B5EF4-FFF2-40B4-BE49-F238E27FC236}">
                <a16:creationId xmlns:a16="http://schemas.microsoft.com/office/drawing/2014/main" id="{2B52CF11-2961-E80F-5514-F2A6CA489039}"/>
              </a:ext>
            </a:extLst>
          </p:cNvPr>
          <p:cNvSpPr/>
          <p:nvPr/>
        </p:nvSpPr>
        <p:spPr>
          <a:xfrm rot="5400000">
            <a:off x="5698437" y="377685"/>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76FEE720-5483-FB53-D787-D2F886D5F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9299" y="941999"/>
            <a:ext cx="1355076" cy="1224354"/>
          </a:xfrm>
          <a:prstGeom prst="rect">
            <a:avLst/>
          </a:prstGeom>
        </p:spPr>
      </p:pic>
      <p:sp>
        <p:nvSpPr>
          <p:cNvPr id="6" name="CuadroTexto 5">
            <a:extLst>
              <a:ext uri="{FF2B5EF4-FFF2-40B4-BE49-F238E27FC236}">
                <a16:creationId xmlns:a16="http://schemas.microsoft.com/office/drawing/2014/main" id="{EDC26B9D-50EE-60BE-B49C-87CB3BD963BB}"/>
              </a:ext>
            </a:extLst>
          </p:cNvPr>
          <p:cNvSpPr txBox="1"/>
          <p:nvPr/>
        </p:nvSpPr>
        <p:spPr>
          <a:xfrm>
            <a:off x="1722781" y="1554176"/>
            <a:ext cx="8746435" cy="4001095"/>
          </a:xfrm>
          <a:prstGeom prst="rect">
            <a:avLst/>
          </a:prstGeom>
          <a:noFill/>
        </p:spPr>
        <p:txBody>
          <a:bodyPr wrap="square" rtlCol="0">
            <a:spAutoFit/>
          </a:bodyPr>
          <a:lstStyle/>
          <a:p>
            <a:pPr algn="ctr"/>
            <a:r>
              <a:rPr lang="es-MX" sz="4400" b="1" dirty="0">
                <a:latin typeface="Albertus Extra Bold" panose="020E0802040304020204" pitchFamily="34" charset="0"/>
              </a:rPr>
              <a:t>ATENCIÓN</a:t>
            </a:r>
          </a:p>
          <a:p>
            <a:endParaRPr lang="es-MX" dirty="0"/>
          </a:p>
          <a:p>
            <a:pPr algn="just"/>
            <a:r>
              <a:rPr lang="es-MX" sz="3200" dirty="0">
                <a:latin typeface="Albertus MT Lt" pitchFamily="2" charset="0"/>
              </a:rPr>
              <a:t>Las cuotas que se pagan al instituto son en función del salario a reportar, tomando como base el salario mínimo y de la siniestralidad de la actividad que desempeñen, </a:t>
            </a:r>
            <a:r>
              <a:rPr lang="es-MX" sz="3200" b="1" dirty="0">
                <a:latin typeface="Albertus MT Lt" pitchFamily="2" charset="0"/>
              </a:rPr>
              <a:t>independiente totalmente de la cuota de inscripción que se cubre a CATEM.</a:t>
            </a:r>
          </a:p>
        </p:txBody>
      </p:sp>
    </p:spTree>
    <p:extLst>
      <p:ext uri="{BB962C8B-B14F-4D97-AF65-F5344CB8AC3E}">
        <p14:creationId xmlns:p14="http://schemas.microsoft.com/office/powerpoint/2010/main" val="618559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C8C2A1-0285-90C0-0D06-3DE0B2A83924}"/>
              </a:ext>
            </a:extLst>
          </p:cNvPr>
          <p:cNvSpPr/>
          <p:nvPr/>
        </p:nvSpPr>
        <p:spPr>
          <a:xfrm rot="5400000">
            <a:off x="5698434" y="-5698436"/>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A6D4F92-23B4-D1B7-FD45-BC123F107F11}"/>
              </a:ext>
            </a:extLst>
          </p:cNvPr>
          <p:cNvSpPr txBox="1"/>
          <p:nvPr/>
        </p:nvSpPr>
        <p:spPr>
          <a:xfrm>
            <a:off x="1086933" y="2158329"/>
            <a:ext cx="10018132" cy="954107"/>
          </a:xfrm>
          <a:prstGeom prst="rect">
            <a:avLst/>
          </a:prstGeom>
          <a:noFill/>
        </p:spPr>
        <p:txBody>
          <a:bodyPr wrap="square" rtlCol="0">
            <a:spAutoFit/>
          </a:bodyPr>
          <a:lstStyle/>
          <a:p>
            <a:pPr algn="ctr"/>
            <a:r>
              <a:rPr lang="es-MX" sz="3200" b="1" dirty="0">
                <a:latin typeface="Albertus Extra Bold" panose="020E0802040304020204" pitchFamily="34" charset="0"/>
              </a:rPr>
              <a:t>MEDIO DE CONTACTO CATEM</a:t>
            </a:r>
          </a:p>
          <a:p>
            <a:pPr algn="ctr"/>
            <a:r>
              <a:rPr lang="es-MX" sz="2400" dirty="0">
                <a:latin typeface="Albertus MT Lt" pitchFamily="2" charset="0"/>
              </a:rPr>
              <a:t>AFILIACIÓN A TRABAJADORES INDEPENDIENTES</a:t>
            </a:r>
          </a:p>
        </p:txBody>
      </p:sp>
      <p:sp>
        <p:nvSpPr>
          <p:cNvPr id="4" name="Rectángulo 3">
            <a:extLst>
              <a:ext uri="{FF2B5EF4-FFF2-40B4-BE49-F238E27FC236}">
                <a16:creationId xmlns:a16="http://schemas.microsoft.com/office/drawing/2014/main" id="{2B52CF11-2961-E80F-5514-F2A6CA489039}"/>
              </a:ext>
            </a:extLst>
          </p:cNvPr>
          <p:cNvSpPr/>
          <p:nvPr/>
        </p:nvSpPr>
        <p:spPr>
          <a:xfrm rot="5400000">
            <a:off x="5698437" y="377685"/>
            <a:ext cx="795130" cy="121920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8" name="Grupo 7">
            <a:extLst>
              <a:ext uri="{FF2B5EF4-FFF2-40B4-BE49-F238E27FC236}">
                <a16:creationId xmlns:a16="http://schemas.microsoft.com/office/drawing/2014/main" id="{B93442A1-7116-77B2-19B6-FF74D989CBD6}"/>
              </a:ext>
            </a:extLst>
          </p:cNvPr>
          <p:cNvGrpSpPr/>
          <p:nvPr/>
        </p:nvGrpSpPr>
        <p:grpSpPr>
          <a:xfrm>
            <a:off x="3103955" y="3398929"/>
            <a:ext cx="7349150" cy="2153410"/>
            <a:chOff x="3651551" y="3698790"/>
            <a:chExt cx="7349150" cy="2153410"/>
          </a:xfrm>
        </p:grpSpPr>
        <p:sp>
          <p:nvSpPr>
            <p:cNvPr id="13" name="CuadroTexto 12">
              <a:extLst>
                <a:ext uri="{FF2B5EF4-FFF2-40B4-BE49-F238E27FC236}">
                  <a16:creationId xmlns:a16="http://schemas.microsoft.com/office/drawing/2014/main" id="{CAA98AE1-1FB4-FB65-E446-7F5CCD7D5F4E}"/>
                </a:ext>
              </a:extLst>
            </p:cNvPr>
            <p:cNvSpPr txBox="1"/>
            <p:nvPr/>
          </p:nvSpPr>
          <p:spPr>
            <a:xfrm>
              <a:off x="4249594" y="3698790"/>
              <a:ext cx="6751107" cy="2153410"/>
            </a:xfrm>
            <a:prstGeom prst="rect">
              <a:avLst/>
            </a:prstGeom>
            <a:noFill/>
            <a:scene3d>
              <a:camera prst="orthographicFront"/>
              <a:lightRig rig="threePt" dir="t"/>
            </a:scene3d>
            <a:sp3d>
              <a:bevelT w="114300" prst="artDeco"/>
            </a:sp3d>
          </p:spPr>
          <p:txBody>
            <a:bodyPr wrap="square" rtlCol="0">
              <a:spAutoFit/>
            </a:bodyPr>
            <a:lstStyle/>
            <a:p>
              <a:pPr>
                <a:lnSpc>
                  <a:spcPct val="150000"/>
                </a:lnSpc>
              </a:pPr>
              <a:r>
                <a:rPr lang="es-MX" sz="2400" b="1" dirty="0">
                  <a:latin typeface="Bahnschrift SemiLight" panose="020B0502040204020203" pitchFamily="34" charset="0"/>
                </a:rPr>
                <a:t>55 19 62 14 81 </a:t>
              </a:r>
              <a:r>
                <a:rPr lang="es-MX" sz="2000" b="1" dirty="0">
                  <a:latin typeface="Bahnschrift SemiLight" panose="020B0502040204020203" pitchFamily="34" charset="0"/>
                </a:rPr>
                <a:t>(solo mensajes de WhatsApp)</a:t>
              </a:r>
            </a:p>
            <a:p>
              <a:pPr>
                <a:lnSpc>
                  <a:spcPct val="150000"/>
                </a:lnSpc>
              </a:pPr>
              <a:r>
                <a:rPr lang="es-MX" sz="2400" b="1" dirty="0">
                  <a:solidFill>
                    <a:srgbClr val="0070C0"/>
                  </a:solidFill>
                  <a:latin typeface="Bahnschrift SemiLight" panose="020B0502040204020203" pitchFamily="34" charset="0"/>
                  <a:hlinkClick r:id="rId2">
                    <a:extLst>
                      <a:ext uri="{A12FA001-AC4F-418D-AE19-62706E023703}">
                        <ahyp:hlinkClr xmlns:ahyp="http://schemas.microsoft.com/office/drawing/2018/hyperlinkcolor" val="tx"/>
                      </a:ext>
                    </a:extLst>
                  </a:hlinkClick>
                </a:rPr>
                <a:t>aarenas.familiarseguro@gmail.com</a:t>
              </a:r>
              <a:endParaRPr lang="es-MX" sz="2400" b="1" dirty="0">
                <a:solidFill>
                  <a:srgbClr val="0070C0"/>
                </a:solidFill>
                <a:latin typeface="Bahnschrift SemiLight" panose="020B0502040204020203" pitchFamily="34" charset="0"/>
              </a:endParaRPr>
            </a:p>
            <a:p>
              <a:pPr>
                <a:lnSpc>
                  <a:spcPct val="150000"/>
                </a:lnSpc>
              </a:pPr>
              <a:r>
                <a:rPr lang="es-MX" sz="2400" b="1" dirty="0">
                  <a:solidFill>
                    <a:srgbClr val="0070C0"/>
                  </a:solidFill>
                  <a:latin typeface="Bahnschrift SemiLight" panose="020B0502040204020203" pitchFamily="34" charset="0"/>
                  <a:hlinkClick r:id="rId3"/>
                </a:rPr>
                <a:t>seguridadsocialcatem@gmail.com</a:t>
              </a:r>
              <a:endParaRPr lang="es-MX" sz="2400" b="1" dirty="0">
                <a:solidFill>
                  <a:srgbClr val="0070C0"/>
                </a:solidFill>
                <a:latin typeface="Bahnschrift SemiLight" panose="020B0502040204020203" pitchFamily="34" charset="0"/>
              </a:endParaRPr>
            </a:p>
            <a:p>
              <a:pPr>
                <a:lnSpc>
                  <a:spcPct val="150000"/>
                </a:lnSpc>
              </a:pPr>
              <a:endParaRPr lang="es-MX" sz="2000" b="1" dirty="0">
                <a:solidFill>
                  <a:srgbClr val="0070C0"/>
                </a:solidFill>
                <a:latin typeface="Bahnschrift SemiLight" panose="020B0502040204020203" pitchFamily="34" charset="0"/>
              </a:endParaRPr>
            </a:p>
          </p:txBody>
        </p:sp>
        <p:pic>
          <p:nvPicPr>
            <p:cNvPr id="14" name="Picture 10" descr="WhatsApp iconos de computadora software de computadora, WhatsApp, texto,  logo png | PNGEgg">
              <a:extLst>
                <a:ext uri="{FF2B5EF4-FFF2-40B4-BE49-F238E27FC236}">
                  <a16:creationId xmlns:a16="http://schemas.microsoft.com/office/drawing/2014/main" id="{38F0409E-B78B-1C3D-BAE4-FE84709B734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7304" r="9831" b="8452"/>
            <a:stretch/>
          </p:blipFill>
          <p:spPr bwMode="auto">
            <a:xfrm>
              <a:off x="3651551" y="3874868"/>
              <a:ext cx="378848" cy="357128"/>
            </a:xfrm>
            <a:prstGeom prst="rect">
              <a:avLst/>
            </a:prstGeom>
            <a:noFill/>
            <a:extLst>
              <a:ext uri="{909E8E84-426E-40DD-AFC4-6F175D3DCCD1}">
                <a14:hiddenFill xmlns:a14="http://schemas.microsoft.com/office/drawing/2010/main">
                  <a:solidFill>
                    <a:srgbClr val="FFFFFF"/>
                  </a:solidFill>
                </a14:hiddenFill>
              </a:ext>
            </a:extLst>
          </p:spPr>
        </p:pic>
        <p:pic>
          <p:nvPicPr>
            <p:cNvPr id="15" name="Gráfico 14" descr="Correo electrónico">
              <a:extLst>
                <a:ext uri="{FF2B5EF4-FFF2-40B4-BE49-F238E27FC236}">
                  <a16:creationId xmlns:a16="http://schemas.microsoft.com/office/drawing/2014/main" id="{9117F85A-F801-2C9D-6DFD-28775981E1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3651551" y="4359583"/>
              <a:ext cx="415912" cy="415912"/>
            </a:xfrm>
            <a:prstGeom prst="rect">
              <a:avLst/>
            </a:prstGeom>
          </p:spPr>
        </p:pic>
        <p:pic>
          <p:nvPicPr>
            <p:cNvPr id="7" name="Gráfico 6" descr="Correo electrónico">
              <a:extLst>
                <a:ext uri="{FF2B5EF4-FFF2-40B4-BE49-F238E27FC236}">
                  <a16:creationId xmlns:a16="http://schemas.microsoft.com/office/drawing/2014/main" id="{14F95F43-C76A-05A1-98C4-E5137B22D1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3651551" y="4903082"/>
              <a:ext cx="415912" cy="415912"/>
            </a:xfrm>
            <a:prstGeom prst="rect">
              <a:avLst/>
            </a:prstGeom>
          </p:spPr>
        </p:pic>
      </p:grpSp>
      <p:pic>
        <p:nvPicPr>
          <p:cNvPr id="6" name="Imagen 5">
            <a:extLst>
              <a:ext uri="{FF2B5EF4-FFF2-40B4-BE49-F238E27FC236}">
                <a16:creationId xmlns:a16="http://schemas.microsoft.com/office/drawing/2014/main" id="{EC3558B1-B345-2347-49B1-49E0DE9F5A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99299" y="941999"/>
            <a:ext cx="1355076" cy="1224354"/>
          </a:xfrm>
          <a:prstGeom prst="rect">
            <a:avLst/>
          </a:prstGeom>
        </p:spPr>
      </p:pic>
    </p:spTree>
    <p:extLst>
      <p:ext uri="{BB962C8B-B14F-4D97-AF65-F5344CB8AC3E}">
        <p14:creationId xmlns:p14="http://schemas.microsoft.com/office/powerpoint/2010/main" val="393305602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18073</TotalTime>
  <Words>2713</Words>
  <Application>Microsoft Office PowerPoint</Application>
  <PresentationFormat>Panorámica</PresentationFormat>
  <Paragraphs>219</Paragraphs>
  <Slides>43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43</vt:i4>
      </vt:variant>
    </vt:vector>
  </HeadingPairs>
  <TitlesOfParts>
    <vt:vector size="51" baseType="lpstr">
      <vt:lpstr>Albertus Extra Bold</vt:lpstr>
      <vt:lpstr>Albertus MT Lt</vt:lpstr>
      <vt:lpstr>Arial</vt:lpstr>
      <vt:lpstr>Bahnschrift SemiLight</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GRUPO-SS</dc:creator>
  <cp:lastModifiedBy>Ing Jose Padilla</cp:lastModifiedBy>
  <cp:revision>211</cp:revision>
  <dcterms:created xsi:type="dcterms:W3CDTF">2022-10-01T01:16:59Z</dcterms:created>
  <dcterms:modified xsi:type="dcterms:W3CDTF">2025-02-13T02:55:56Z</dcterms:modified>
</cp:coreProperties>
</file>